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  <p:sldMasterId id="2147483650" r:id="rId2"/>
  </p:sldMasterIdLst>
  <p:notesMasterIdLst>
    <p:notesMasterId r:id="rId4"/>
  </p:notesMasterIdLst>
  <p:handoutMasterIdLst>
    <p:handoutMasterId r:id="rId5"/>
  </p:handoutMasterIdLst>
  <p:sldIdLst>
    <p:sldId id="257" r:id="rId3"/>
  </p:sldIdLst>
  <p:sldSz cx="30279975" cy="42808525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8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8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8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8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749" userDrawn="1">
          <p15:clr>
            <a:srgbClr val="A4A3A4"/>
          </p15:clr>
        </p15:guide>
        <p15:guide id="2" pos="97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C0C0"/>
    <a:srgbClr val="353535"/>
    <a:srgbClr val="E79F01"/>
    <a:srgbClr val="C9C9C9"/>
    <a:srgbClr val="C1C1C1"/>
    <a:srgbClr val="56B5E9"/>
    <a:srgbClr val="D65E00"/>
    <a:srgbClr val="CDC23B"/>
    <a:srgbClr val="F0E443"/>
    <a:srgbClr val="007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0" autoAdjust="0"/>
    <p:restoredTop sz="94671"/>
  </p:normalViewPr>
  <p:slideViewPr>
    <p:cSldViewPr snapToGrid="0" snapToObjects="1" showGuides="1">
      <p:cViewPr varScale="1">
        <p:scale>
          <a:sx n="24" d="100"/>
          <a:sy n="24" d="100"/>
        </p:scale>
        <p:origin x="3976" y="344"/>
      </p:cViewPr>
      <p:guideLst>
        <p:guide orient="horz" pos="16749"/>
        <p:guide pos="97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53" y="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70AABA21-6FC0-ABD7-C783-FB895379DCB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de-DE" altLang="en-DE"/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7E2E2B3B-7D5F-31DB-116B-23860264E0A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de-DE" altLang="en-DE"/>
          </a:p>
        </p:txBody>
      </p:sp>
      <p:sp>
        <p:nvSpPr>
          <p:cNvPr id="10244" name="Rectangle 4">
            <a:extLst>
              <a:ext uri="{FF2B5EF4-FFF2-40B4-BE49-F238E27FC236}">
                <a16:creationId xmlns:a16="http://schemas.microsoft.com/office/drawing/2014/main" id="{0F31B7BC-88AF-25B3-B7A8-64786D516DFA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de-DE" altLang="en-DE"/>
          </a:p>
        </p:txBody>
      </p:sp>
      <p:sp>
        <p:nvSpPr>
          <p:cNvPr id="10245" name="Rectangle 5">
            <a:extLst>
              <a:ext uri="{FF2B5EF4-FFF2-40B4-BE49-F238E27FC236}">
                <a16:creationId xmlns:a16="http://schemas.microsoft.com/office/drawing/2014/main" id="{4C134725-5CDB-1CC0-90AE-9D7F44AAE3FE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F25E7FF-94DD-124D-B77A-3B4A497FF198}" type="slidenum">
              <a:rPr lang="de-DE" altLang="en-DE"/>
              <a:pPr>
                <a:defRPr/>
              </a:pPr>
              <a:t>‹#›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62510A5-871C-BF1D-4FB4-E24DD9E08B2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de-DE" altLang="en-DE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0F4B33EF-7491-5F3F-BC7A-BBDD169003B6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de-DE" altLang="en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F9175FB0-0A9E-9B1A-8AE6-C81938126C5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16150" y="685800"/>
            <a:ext cx="24257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8C8CF828-98C1-309E-4535-C7936CF8B4E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DE" noProof="0"/>
              <a:t>Textmasterformate durch Klicken bearbeiten</a:t>
            </a:r>
          </a:p>
          <a:p>
            <a:pPr lvl="1"/>
            <a:r>
              <a:rPr lang="de-DE" altLang="en-DE" noProof="0"/>
              <a:t>Zweite Ebene</a:t>
            </a:r>
          </a:p>
          <a:p>
            <a:pPr lvl="2"/>
            <a:r>
              <a:rPr lang="de-DE" altLang="en-DE" noProof="0"/>
              <a:t>Dritte Ebene</a:t>
            </a:r>
          </a:p>
          <a:p>
            <a:pPr lvl="3"/>
            <a:r>
              <a:rPr lang="de-DE" altLang="en-DE" noProof="0"/>
              <a:t>Vierte Ebene</a:t>
            </a:r>
          </a:p>
          <a:p>
            <a:pPr lvl="4"/>
            <a:r>
              <a:rPr lang="de-DE" altLang="en-DE" noProof="0"/>
              <a:t>Fünfte Ebene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775D322B-BC74-E08C-6ED2-58EEFCE9224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de-DE" altLang="en-DE"/>
          </a:p>
        </p:txBody>
      </p:sp>
      <p:sp>
        <p:nvSpPr>
          <p:cNvPr id="7175" name="Rectangle 7">
            <a:extLst>
              <a:ext uri="{FF2B5EF4-FFF2-40B4-BE49-F238E27FC236}">
                <a16:creationId xmlns:a16="http://schemas.microsoft.com/office/drawing/2014/main" id="{8AA13BCD-DB25-64D8-D4C1-AD13086DEB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35E9F941-1149-D640-9BAA-8AEFEEEAA090}" type="slidenum">
              <a:rPr lang="de-DE" altLang="en-DE"/>
              <a:pPr>
                <a:defRPr/>
              </a:pPr>
              <a:t>‹#›</a:t>
            </a:fld>
            <a:endParaRPr lang="de-DE" altLang="en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Slide Image Placeholder 1">
            <a:extLst>
              <a:ext uri="{FF2B5EF4-FFF2-40B4-BE49-F238E27FC236}">
                <a16:creationId xmlns:a16="http://schemas.microsoft.com/office/drawing/2014/main" id="{33EAC961-595E-558F-5CF7-42C67D5E026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0" name="Notes Placeholder 2">
            <a:extLst>
              <a:ext uri="{FF2B5EF4-FFF2-40B4-BE49-F238E27FC236}">
                <a16:creationId xmlns:a16="http://schemas.microsoft.com/office/drawing/2014/main" id="{F18D0FC3-F738-879B-9035-7CF30C18B6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en-US" altLang="en-DE" dirty="0"/>
          </a:p>
        </p:txBody>
      </p:sp>
      <p:sp>
        <p:nvSpPr>
          <p:cNvPr id="7171" name="Slide Number Placeholder 3">
            <a:extLst>
              <a:ext uri="{FF2B5EF4-FFF2-40B4-BE49-F238E27FC236}">
                <a16:creationId xmlns:a16="http://schemas.microsoft.com/office/drawing/2014/main" id="{E6830E98-5F66-8DB6-9148-CB7FCF6E50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E064FDE1-13FE-DE44-8AE8-15AA0370D8D8}" type="slidenum">
              <a:rPr lang="de-DE" altLang="en-DE" sz="1200"/>
              <a:pPr/>
              <a:t>1</a:t>
            </a:fld>
            <a:endParaRPr lang="de-DE" altLang="en-DE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4600" y="7005638"/>
            <a:ext cx="22710775" cy="14903450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600" y="22483763"/>
            <a:ext cx="22710775" cy="10336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49172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316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20163" y="5489575"/>
            <a:ext cx="6846887" cy="88963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9500" y="5489575"/>
            <a:ext cx="20388263" cy="88963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3116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4600" y="7005638"/>
            <a:ext cx="22710775" cy="14903450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600" y="22483763"/>
            <a:ext cx="22710775" cy="10336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CAEF6FB-B733-2255-571B-BC1603ABFB0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41300052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FF634F6-0CE4-2F11-D86A-4673E68D2D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571564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338" y="10672763"/>
            <a:ext cx="26117550" cy="1780698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338" y="28648025"/>
            <a:ext cx="26117550" cy="93646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F683A37-B431-EEDD-D911-41E153B1375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934397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4475" y="21767800"/>
            <a:ext cx="13617575" cy="6697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4450" y="21767800"/>
            <a:ext cx="13617575" cy="6697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AB1D04-A974-88A4-2491-47B70B6BB16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10280731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279650"/>
            <a:ext cx="26115963" cy="8274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975" y="10493375"/>
            <a:ext cx="12809538" cy="51435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975" y="15636875"/>
            <a:ext cx="12809538" cy="22999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8900" y="10493375"/>
            <a:ext cx="12873038" cy="51435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8900" y="15636875"/>
            <a:ext cx="12873038" cy="22999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D982C8C-BAE3-AB89-38EB-EDA1D970E6E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1732760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75B9B0E-6AB5-52DA-8CBF-8E02AF99B20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14261815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CFDAD4A3-7CA7-C846-E34E-3FD6D5B58C7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282512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854325"/>
            <a:ext cx="9766300" cy="998855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3038" y="6164263"/>
            <a:ext cx="15328900" cy="30421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975" y="12842875"/>
            <a:ext cx="9766300" cy="237918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14E53A-C263-B7C3-4F76-A07D6B7E855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3869326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868988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854325"/>
            <a:ext cx="9766300" cy="998855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873038" y="6164263"/>
            <a:ext cx="15328900" cy="3042126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975" y="12842875"/>
            <a:ext cx="9766300" cy="237918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CD63D9-7389-6BE2-A26F-033BBC6DBF7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16247019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72517FD-8528-B555-6268-DA9011D9DE2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2848023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2055138" y="19569113"/>
            <a:ext cx="6846887" cy="88963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4475" y="19569113"/>
            <a:ext cx="20388263" cy="88963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115BD4B-B2BD-9A1D-6F46-407EDEF94FD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</p:spTree>
    <p:extLst>
      <p:ext uri="{BB962C8B-B14F-4D97-AF65-F5344CB8AC3E}">
        <p14:creationId xmlns:p14="http://schemas.microsoft.com/office/powerpoint/2010/main" val="311107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338" y="10672763"/>
            <a:ext cx="26117550" cy="1780698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338" y="28648025"/>
            <a:ext cx="26117550" cy="93646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585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9500" y="7688263"/>
            <a:ext cx="13617575" cy="6697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9475" y="7688263"/>
            <a:ext cx="13617575" cy="6697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9794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279650"/>
            <a:ext cx="26115963" cy="8274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975" y="10493375"/>
            <a:ext cx="12809538" cy="51435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975" y="15636875"/>
            <a:ext cx="12809538" cy="22999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8900" y="10493375"/>
            <a:ext cx="12873038" cy="51435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8900" y="15636875"/>
            <a:ext cx="12873038" cy="22999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853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47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2922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854325"/>
            <a:ext cx="9766300" cy="998855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3038" y="6164263"/>
            <a:ext cx="15328900" cy="30421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975" y="12842875"/>
            <a:ext cx="9766300" cy="237918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339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854325"/>
            <a:ext cx="9766300" cy="998855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873038" y="6164263"/>
            <a:ext cx="15328900" cy="3042126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975" y="12842875"/>
            <a:ext cx="9766300" cy="237918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8808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6">
            <a:extLst>
              <a:ext uri="{FF2B5EF4-FFF2-40B4-BE49-F238E27FC236}">
                <a16:creationId xmlns:a16="http://schemas.microsoft.com/office/drawing/2014/main" id="{A4B6F858-6C6A-288E-418C-EBA103E3F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0" y="1079500"/>
            <a:ext cx="8018463" cy="216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0">
            <a:extLst>
              <a:ext uri="{FF2B5EF4-FFF2-40B4-BE49-F238E27FC236}">
                <a16:creationId xmlns:a16="http://schemas.microsoft.com/office/drawing/2014/main" id="{2BD8AFF6-D2D0-CB73-EC4F-21AF353C8C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79500" y="5489575"/>
            <a:ext cx="27387550" cy="1624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altLang="en-DE"/>
              <a:t>Mastertitelformat bearbeiten</a:t>
            </a:r>
          </a:p>
        </p:txBody>
      </p:sp>
      <p:sp>
        <p:nvSpPr>
          <p:cNvPr id="1028" name="Rectangle 31">
            <a:extLst>
              <a:ext uri="{FF2B5EF4-FFF2-40B4-BE49-F238E27FC236}">
                <a16:creationId xmlns:a16="http://schemas.microsoft.com/office/drawing/2014/main" id="{BF97D2A8-5D34-1103-7770-0E86A1BAE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79500" y="7688263"/>
            <a:ext cx="27387550" cy="6697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altLang="en-DE"/>
              <a:t>Mastertextformat bearbeiten</a:t>
            </a:r>
          </a:p>
          <a:p>
            <a:pPr lvl="1"/>
            <a:r>
              <a:rPr lang="de-DE" altLang="en-DE"/>
              <a:t>Zweite Ebene</a:t>
            </a:r>
          </a:p>
          <a:p>
            <a:pPr lvl="2"/>
            <a:r>
              <a:rPr lang="de-DE" altLang="en-DE"/>
              <a:t>Dritte Ebene</a:t>
            </a:r>
          </a:p>
          <a:p>
            <a:pPr lvl="3"/>
            <a:r>
              <a:rPr lang="de-DE" altLang="en-DE"/>
              <a:t>Vierte Ebene</a:t>
            </a:r>
          </a:p>
          <a:p>
            <a:pPr lvl="4"/>
            <a:r>
              <a:rPr lang="de-DE" altLang="en-DE"/>
              <a:t>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2000" b="1" kern="1200">
          <a:solidFill>
            <a:schemeClr val="hlink"/>
          </a:solidFill>
          <a:latin typeface="+mj-lt"/>
          <a:ea typeface="+mj-ea"/>
          <a:cs typeface="+mj-cs"/>
        </a:defRPr>
      </a:lvl1pPr>
      <a:lvl2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2000" b="1">
          <a:solidFill>
            <a:schemeClr val="hlink"/>
          </a:solidFill>
          <a:latin typeface="Arial" panose="020B0604020202020204" pitchFamily="34" charset="0"/>
        </a:defRPr>
      </a:lvl2pPr>
      <a:lvl3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2000" b="1">
          <a:solidFill>
            <a:schemeClr val="hlink"/>
          </a:solidFill>
          <a:latin typeface="Arial" panose="020B0604020202020204" pitchFamily="34" charset="0"/>
        </a:defRPr>
      </a:lvl3pPr>
      <a:lvl4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2000" b="1">
          <a:solidFill>
            <a:schemeClr val="hlink"/>
          </a:solidFill>
          <a:latin typeface="Arial" panose="020B0604020202020204" pitchFamily="34" charset="0"/>
        </a:defRPr>
      </a:lvl4pPr>
      <a:lvl5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2000" b="1">
          <a:solidFill>
            <a:schemeClr val="hlink"/>
          </a:solidFill>
          <a:latin typeface="Arial" panose="020B0604020202020204" pitchFamily="34" charset="0"/>
        </a:defRPr>
      </a:lvl5pPr>
      <a:lvl6pPr marL="457200" algn="l" defTabSz="4176713" rtl="0" fontAlgn="base">
        <a:lnSpc>
          <a:spcPts val="12788"/>
        </a:lnSpc>
        <a:spcBef>
          <a:spcPct val="0"/>
        </a:spcBef>
        <a:spcAft>
          <a:spcPct val="0"/>
        </a:spcAft>
        <a:defRPr sz="12000" b="1">
          <a:solidFill>
            <a:schemeClr val="hlink"/>
          </a:solidFill>
          <a:latin typeface="Arial" panose="020B0604020202020204" pitchFamily="34" charset="0"/>
        </a:defRPr>
      </a:lvl6pPr>
      <a:lvl7pPr marL="914400" algn="l" defTabSz="4176713" rtl="0" fontAlgn="base">
        <a:lnSpc>
          <a:spcPts val="12788"/>
        </a:lnSpc>
        <a:spcBef>
          <a:spcPct val="0"/>
        </a:spcBef>
        <a:spcAft>
          <a:spcPct val="0"/>
        </a:spcAft>
        <a:defRPr sz="12000" b="1">
          <a:solidFill>
            <a:schemeClr val="hlink"/>
          </a:solidFill>
          <a:latin typeface="Arial" panose="020B0604020202020204" pitchFamily="34" charset="0"/>
        </a:defRPr>
      </a:lvl7pPr>
      <a:lvl8pPr marL="1371600" algn="l" defTabSz="4176713" rtl="0" fontAlgn="base">
        <a:lnSpc>
          <a:spcPts val="12788"/>
        </a:lnSpc>
        <a:spcBef>
          <a:spcPct val="0"/>
        </a:spcBef>
        <a:spcAft>
          <a:spcPct val="0"/>
        </a:spcAft>
        <a:defRPr sz="12000" b="1">
          <a:solidFill>
            <a:schemeClr val="hlink"/>
          </a:solidFill>
          <a:latin typeface="Arial" panose="020B0604020202020204" pitchFamily="34" charset="0"/>
        </a:defRPr>
      </a:lvl8pPr>
      <a:lvl9pPr marL="1828800" algn="l" defTabSz="4176713" rtl="0" fontAlgn="base">
        <a:lnSpc>
          <a:spcPts val="12788"/>
        </a:lnSpc>
        <a:spcBef>
          <a:spcPct val="0"/>
        </a:spcBef>
        <a:spcAft>
          <a:spcPct val="0"/>
        </a:spcAft>
        <a:defRPr sz="12000" b="1">
          <a:solidFill>
            <a:schemeClr val="hlink"/>
          </a:solidFill>
          <a:latin typeface="Arial" panose="020B0604020202020204" pitchFamily="34" charset="0"/>
        </a:defRPr>
      </a:lvl9pPr>
    </p:titleStyle>
    <p:bodyStyle>
      <a:lvl1pPr algn="l" defTabSz="4176713" rtl="0" eaLnBrk="0" fontAlgn="base" hangingPunct="0">
        <a:lnSpc>
          <a:spcPct val="110000"/>
        </a:lnSpc>
        <a:spcBef>
          <a:spcPct val="0"/>
        </a:spcBef>
        <a:spcAft>
          <a:spcPct val="0"/>
        </a:spcAft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666750" indent="-658813" algn="l" defTabSz="4176713" rtl="0" eaLnBrk="0" fontAlgn="base" hangingPunct="0">
        <a:lnSpc>
          <a:spcPts val="10963"/>
        </a:lnSpc>
        <a:spcBef>
          <a:spcPct val="0"/>
        </a:spcBef>
        <a:spcAft>
          <a:spcPct val="0"/>
        </a:spcAft>
        <a:buFont typeface="Arial" panose="020B0604020202020204" pitchFamily="34" charset="0"/>
        <a:buChar char="I"/>
        <a:defRPr sz="9100" kern="1200">
          <a:solidFill>
            <a:schemeClr val="tx1"/>
          </a:solidFill>
          <a:latin typeface="+mn-lt"/>
          <a:ea typeface="+mn-ea"/>
          <a:cs typeface="+mn-cs"/>
        </a:defRPr>
      </a:lvl2pPr>
      <a:lvl3pPr marL="1717675" indent="-1042988" algn="l" defTabSz="4176713" rtl="0" eaLnBrk="0" fontAlgn="base" hangingPunct="0">
        <a:lnSpc>
          <a:spcPts val="10963"/>
        </a:lnSpc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3pPr>
      <a:lvl4pPr marL="2538413" indent="-812800" algn="l" defTabSz="4176713" rtl="0" eaLnBrk="0" fontAlgn="base" hangingPunct="0">
        <a:lnSpc>
          <a:spcPts val="10963"/>
        </a:lnSpc>
        <a:spcBef>
          <a:spcPct val="0"/>
        </a:spcBef>
        <a:spcAft>
          <a:spcPct val="0"/>
        </a:spcAft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6554788" indent="-819150"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6AC74954-C319-C73F-6685-2FFEF0BFA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678488"/>
            <a:ext cx="30279975" cy="9880600"/>
          </a:xfrm>
          <a:prstGeom prst="rect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DE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5FF6CA68-2399-C530-91DE-B851AB023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559088"/>
            <a:ext cx="30279975" cy="574675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DE"/>
          </a:p>
        </p:txBody>
      </p:sp>
      <p:sp>
        <p:nvSpPr>
          <p:cNvPr id="55300" name="Rectangle 4">
            <a:extLst>
              <a:ext uri="{FF2B5EF4-FFF2-40B4-BE49-F238E27FC236}">
                <a16:creationId xmlns:a16="http://schemas.microsoft.com/office/drawing/2014/main" id="{A6DF1A7B-0AE3-43E0-16AA-B2A57806900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625513" y="1962150"/>
            <a:ext cx="14919325" cy="2438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defTabSz="4176713" eaLnBrk="1" hangingPunct="1">
              <a:lnSpc>
                <a:spcPts val="6400"/>
              </a:lnSpc>
              <a:defRPr sz="5000" b="1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de-DE" altLang="en-DE"/>
              <a:t>Name Fakultät 48p/64p ZAB</a:t>
            </a:r>
          </a:p>
          <a:p>
            <a:pPr>
              <a:defRPr/>
            </a:pPr>
            <a:r>
              <a:rPr lang="de-DE" altLang="en-DE"/>
              <a:t>Oder Name Dezernat</a:t>
            </a:r>
          </a:p>
          <a:p>
            <a:pPr>
              <a:defRPr/>
            </a:pPr>
            <a:r>
              <a:rPr lang="de-DE" altLang="en-DE"/>
              <a:t>Oder Name SFB</a:t>
            </a:r>
          </a:p>
        </p:txBody>
      </p:sp>
      <p:sp>
        <p:nvSpPr>
          <p:cNvPr id="55301" name="Text Box 5">
            <a:extLst>
              <a:ext uri="{FF2B5EF4-FFF2-40B4-BE49-F238E27FC236}">
                <a16:creationId xmlns:a16="http://schemas.microsoft.com/office/drawing/2014/main" id="{12AF2B06-88FB-D1DC-28CC-91630D3BE0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12700" y="14431963"/>
            <a:ext cx="3416300" cy="701675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>
            <a:spAutoFit/>
          </a:bodyPr>
          <a:lstStyle>
            <a:lvl1pPr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087563"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176713"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6264275"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8353425"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8810625"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267825"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9725025"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0182225"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de-DE" altLang="en-DE" sz="4600"/>
              <a:t>Bildbereich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8A2757BA-3B90-567E-9559-96C569D52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1436688"/>
            <a:ext cx="10702925" cy="288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5" name="Rectangle 7">
            <a:extLst>
              <a:ext uri="{FF2B5EF4-FFF2-40B4-BE49-F238E27FC236}">
                <a16:creationId xmlns:a16="http://schemas.microsoft.com/office/drawing/2014/main" id="{6786E2E8-0898-3F03-AA38-DF8809C80E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14475" y="19569113"/>
            <a:ext cx="27387550" cy="1624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altLang="en-DE"/>
              <a:t>Mastertitelformat bearbeiten</a:t>
            </a:r>
          </a:p>
        </p:txBody>
      </p:sp>
      <p:sp>
        <p:nvSpPr>
          <p:cNvPr id="2056" name="Rectangle 8">
            <a:extLst>
              <a:ext uri="{FF2B5EF4-FFF2-40B4-BE49-F238E27FC236}">
                <a16:creationId xmlns:a16="http://schemas.microsoft.com/office/drawing/2014/main" id="{E4FD222A-C46B-A0B2-D718-D219FD03B5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14475" y="21767800"/>
            <a:ext cx="27387550" cy="6697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altLang="en-DE"/>
              <a:t>Mastertextformat bearbeiten</a:t>
            </a:r>
          </a:p>
          <a:p>
            <a:pPr lvl="1"/>
            <a:r>
              <a:rPr lang="de-DE" altLang="en-DE"/>
              <a:t>Zweite Ebene</a:t>
            </a:r>
          </a:p>
          <a:p>
            <a:pPr lvl="2"/>
            <a:r>
              <a:rPr lang="de-DE" altLang="en-DE"/>
              <a:t>Dritte Ebene</a:t>
            </a:r>
          </a:p>
          <a:p>
            <a:pPr lvl="3"/>
            <a:r>
              <a:rPr lang="de-DE" altLang="en-DE"/>
              <a:t>Vierte Ebene</a:t>
            </a:r>
          </a:p>
          <a:p>
            <a:pPr lvl="4"/>
            <a:r>
              <a:rPr lang="de-DE" altLang="en-DE"/>
              <a:t>Fünfte Ebene</a:t>
            </a:r>
          </a:p>
        </p:txBody>
      </p:sp>
      <p:sp>
        <p:nvSpPr>
          <p:cNvPr id="2057" name="Rectangle 9">
            <a:extLst>
              <a:ext uri="{FF2B5EF4-FFF2-40B4-BE49-F238E27FC236}">
                <a16:creationId xmlns:a16="http://schemas.microsoft.com/office/drawing/2014/main" id="{0EC0AE3D-6B14-E73A-0DE0-7DA34CCDF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9863" y="16708438"/>
            <a:ext cx="2738755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en-DE" sz="5000" b="1">
                <a:solidFill>
                  <a:schemeClr val="tx2"/>
                </a:solidFill>
              </a:rPr>
              <a:t>&lt;Fachbereich/Institut/Lehrstuhl/Dezernatsabteilung&gt;</a:t>
            </a:r>
            <a:endParaRPr lang="de-DE" altLang="en-DE" sz="5000" b="1" u="sng">
              <a:solidFill>
                <a:schemeClr val="tx2"/>
              </a:solidFill>
            </a:endParaRPr>
          </a:p>
        </p:txBody>
      </p:sp>
      <p:sp>
        <p:nvSpPr>
          <p:cNvPr id="55306" name="Text Box 10">
            <a:extLst>
              <a:ext uri="{FF2B5EF4-FFF2-40B4-BE49-F238E27FC236}">
                <a16:creationId xmlns:a16="http://schemas.microsoft.com/office/drawing/2014/main" id="{E09BD0E2-DEF8-A7AF-F62B-13ADF14AA4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39988" y="40200263"/>
            <a:ext cx="13762037" cy="170815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>
            <a:spAutoFit/>
          </a:bodyPr>
          <a:lstStyle>
            <a:lvl1pPr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087563"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176713"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6264275"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8353425" defTabSz="41767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8810625"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267825"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9725025"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0182225" defTabSz="41767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de-DE" altLang="en-DE" sz="2800"/>
              <a:t>Universität Tübingen &lt;Name Fakultät oder Dezernat oder SFB&gt;</a:t>
            </a:r>
          </a:p>
          <a:p>
            <a:pPr eaLnBrk="1" hangingPunct="1">
              <a:defRPr/>
            </a:pPr>
            <a:r>
              <a:rPr lang="de-DE" altLang="en-DE" sz="2800"/>
              <a:t>Wilhelmstraße 5 · 72074 Tübingen</a:t>
            </a:r>
          </a:p>
          <a:p>
            <a:pPr eaLnBrk="1" hangingPunct="1">
              <a:defRPr/>
            </a:pPr>
            <a:r>
              <a:rPr lang="de-DE" altLang="en-DE" sz="2800"/>
              <a:t>Telefon &lt;+49 7071 29-00000&gt; · Telefax &lt;+49 7071 29-00000&gt;</a:t>
            </a:r>
          </a:p>
          <a:p>
            <a:pPr eaLnBrk="1" hangingPunct="1">
              <a:defRPr/>
            </a:pPr>
            <a:r>
              <a:rPr lang="de-DE" altLang="en-DE" sz="2800"/>
              <a:t>&lt;www.uni-tuebingen.de/beispiel&gt;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dt="0"/>
  <p:txStyles>
    <p:titleStyle>
      <a:lvl1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1000" b="1" kern="1200">
          <a:solidFill>
            <a:schemeClr val="accent2"/>
          </a:solidFill>
          <a:latin typeface="+mj-lt"/>
          <a:ea typeface="+mj-ea"/>
          <a:cs typeface="+mj-cs"/>
        </a:defRPr>
      </a:lvl1pPr>
      <a:lvl2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1000" b="1">
          <a:solidFill>
            <a:schemeClr val="accent2"/>
          </a:solidFill>
          <a:latin typeface="Arial" panose="020B0604020202020204" pitchFamily="34" charset="0"/>
        </a:defRPr>
      </a:lvl2pPr>
      <a:lvl3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1000" b="1">
          <a:solidFill>
            <a:schemeClr val="accent2"/>
          </a:solidFill>
          <a:latin typeface="Arial" panose="020B0604020202020204" pitchFamily="34" charset="0"/>
        </a:defRPr>
      </a:lvl3pPr>
      <a:lvl4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1000" b="1">
          <a:solidFill>
            <a:schemeClr val="accent2"/>
          </a:solidFill>
          <a:latin typeface="Arial" panose="020B0604020202020204" pitchFamily="34" charset="0"/>
        </a:defRPr>
      </a:lvl4pPr>
      <a:lvl5pPr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defRPr sz="11000" b="1">
          <a:solidFill>
            <a:schemeClr val="accent2"/>
          </a:solidFill>
          <a:latin typeface="Arial" panose="020B0604020202020204" pitchFamily="34" charset="0"/>
        </a:defRPr>
      </a:lvl5pPr>
      <a:lvl6pPr marL="457200" algn="l" defTabSz="4176713" rtl="0" fontAlgn="base">
        <a:lnSpc>
          <a:spcPts val="12788"/>
        </a:lnSpc>
        <a:spcBef>
          <a:spcPct val="0"/>
        </a:spcBef>
        <a:spcAft>
          <a:spcPct val="0"/>
        </a:spcAft>
        <a:defRPr sz="11000" b="1">
          <a:solidFill>
            <a:schemeClr val="accent2"/>
          </a:solidFill>
          <a:latin typeface="Arial" panose="020B0604020202020204" pitchFamily="34" charset="0"/>
        </a:defRPr>
      </a:lvl6pPr>
      <a:lvl7pPr marL="914400" algn="l" defTabSz="4176713" rtl="0" fontAlgn="base">
        <a:lnSpc>
          <a:spcPts val="12788"/>
        </a:lnSpc>
        <a:spcBef>
          <a:spcPct val="0"/>
        </a:spcBef>
        <a:spcAft>
          <a:spcPct val="0"/>
        </a:spcAft>
        <a:defRPr sz="11000" b="1">
          <a:solidFill>
            <a:schemeClr val="accent2"/>
          </a:solidFill>
          <a:latin typeface="Arial" panose="020B0604020202020204" pitchFamily="34" charset="0"/>
        </a:defRPr>
      </a:lvl7pPr>
      <a:lvl8pPr marL="1371600" algn="l" defTabSz="4176713" rtl="0" fontAlgn="base">
        <a:lnSpc>
          <a:spcPts val="12788"/>
        </a:lnSpc>
        <a:spcBef>
          <a:spcPct val="0"/>
        </a:spcBef>
        <a:spcAft>
          <a:spcPct val="0"/>
        </a:spcAft>
        <a:defRPr sz="11000" b="1">
          <a:solidFill>
            <a:schemeClr val="accent2"/>
          </a:solidFill>
          <a:latin typeface="Arial" panose="020B0604020202020204" pitchFamily="34" charset="0"/>
        </a:defRPr>
      </a:lvl8pPr>
      <a:lvl9pPr marL="1828800" algn="l" defTabSz="4176713" rtl="0" fontAlgn="base">
        <a:lnSpc>
          <a:spcPts val="12788"/>
        </a:lnSpc>
        <a:spcBef>
          <a:spcPct val="0"/>
        </a:spcBef>
        <a:spcAft>
          <a:spcPct val="0"/>
        </a:spcAft>
        <a:defRPr sz="11000" b="1">
          <a:solidFill>
            <a:schemeClr val="accent2"/>
          </a:solidFill>
          <a:latin typeface="Arial" panose="020B0604020202020204" pitchFamily="34" charset="0"/>
        </a:defRPr>
      </a:lvl9pPr>
    </p:titleStyle>
    <p:bodyStyle>
      <a:lvl1pPr algn="l" defTabSz="4176713" rtl="0" eaLnBrk="0" fontAlgn="base" hangingPunct="0">
        <a:lnSpc>
          <a:spcPct val="110000"/>
        </a:lnSpc>
        <a:spcBef>
          <a:spcPct val="0"/>
        </a:spcBef>
        <a:spcAft>
          <a:spcPct val="0"/>
        </a:spcAft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666750" indent="-658813" algn="l" defTabSz="4176713" rtl="0" eaLnBrk="0" fontAlgn="base" hangingPunct="0">
        <a:lnSpc>
          <a:spcPts val="10963"/>
        </a:lnSpc>
        <a:spcBef>
          <a:spcPct val="0"/>
        </a:spcBef>
        <a:spcAft>
          <a:spcPct val="0"/>
        </a:spcAft>
        <a:buFont typeface="Arial" panose="020B0604020202020204" pitchFamily="34" charset="0"/>
        <a:buChar char="I"/>
        <a:defRPr sz="9100" kern="1200">
          <a:solidFill>
            <a:schemeClr val="tx1"/>
          </a:solidFill>
          <a:latin typeface="+mn-lt"/>
          <a:ea typeface="+mn-ea"/>
          <a:cs typeface="+mn-cs"/>
        </a:defRPr>
      </a:lvl2pPr>
      <a:lvl3pPr marL="1717675" indent="-1042988" algn="l" defTabSz="4176713" rtl="0" eaLnBrk="0" fontAlgn="base" hangingPunct="0">
        <a:lnSpc>
          <a:spcPts val="10963"/>
        </a:lnSpc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3pPr>
      <a:lvl4pPr marL="2538413" indent="-812800" algn="l" defTabSz="4176713" rtl="0" eaLnBrk="0" fontAlgn="base" hangingPunct="0">
        <a:lnSpc>
          <a:spcPts val="10963"/>
        </a:lnSpc>
        <a:spcBef>
          <a:spcPct val="0"/>
        </a:spcBef>
        <a:spcAft>
          <a:spcPct val="0"/>
        </a:spcAft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6554788" indent="-819150" algn="l" defTabSz="4176713" rtl="0" eaLnBrk="0" fontAlgn="base" hangingPunct="0">
        <a:lnSpc>
          <a:spcPts val="12788"/>
        </a:lnSpc>
        <a:spcBef>
          <a:spcPct val="0"/>
        </a:spcBef>
        <a:spcAft>
          <a:spcPct val="0"/>
        </a:spcAft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17" Type="http://schemas.openxmlformats.org/officeDocument/2006/relationships/image" Target="../media/image17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19" Type="http://schemas.openxmlformats.org/officeDocument/2006/relationships/image" Target="../media/image19.svg"/><Relationship Id="rId4" Type="http://schemas.openxmlformats.org/officeDocument/2006/relationships/image" Target="../media/image4.sv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3" name="Rounded Rectangle 5542">
            <a:extLst>
              <a:ext uri="{FF2B5EF4-FFF2-40B4-BE49-F238E27FC236}">
                <a16:creationId xmlns:a16="http://schemas.microsoft.com/office/drawing/2014/main" id="{CB7A7648-46FE-4530-0DB2-15B155C699AD}"/>
              </a:ext>
            </a:extLst>
          </p:cNvPr>
          <p:cNvSpPr/>
          <p:nvPr/>
        </p:nvSpPr>
        <p:spPr bwMode="auto">
          <a:xfrm>
            <a:off x="1076029" y="14439900"/>
            <a:ext cx="13910761" cy="26250900"/>
          </a:xfrm>
          <a:prstGeom prst="roundRect">
            <a:avLst>
              <a:gd name="adj" fmla="val 6629"/>
            </a:avLst>
          </a:prstGeom>
          <a:noFill/>
          <a:ln w="47625" cap="flat" cmpd="sng" algn="ctr">
            <a:solidFill>
              <a:schemeClr val="bg2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8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5527" name="Group 5526">
            <a:extLst>
              <a:ext uri="{FF2B5EF4-FFF2-40B4-BE49-F238E27FC236}">
                <a16:creationId xmlns:a16="http://schemas.microsoft.com/office/drawing/2014/main" id="{766E02E6-0263-954D-CE22-6FABEAA12B3E}"/>
              </a:ext>
            </a:extLst>
          </p:cNvPr>
          <p:cNvGrpSpPr/>
          <p:nvPr/>
        </p:nvGrpSpPr>
        <p:grpSpPr>
          <a:xfrm>
            <a:off x="1628154" y="35324632"/>
            <a:ext cx="12647590" cy="4885343"/>
            <a:chOff x="1198819" y="33129026"/>
            <a:chExt cx="12647590" cy="4885343"/>
          </a:xfrm>
        </p:grpSpPr>
        <p:pic>
          <p:nvPicPr>
            <p:cNvPr id="5492" name="Graphic 5491">
              <a:extLst>
                <a:ext uri="{FF2B5EF4-FFF2-40B4-BE49-F238E27FC236}">
                  <a16:creationId xmlns:a16="http://schemas.microsoft.com/office/drawing/2014/main" id="{1C5FE756-751C-7AB9-474E-40AFB27E4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10745" y="35156869"/>
              <a:ext cx="5715000" cy="2857500"/>
            </a:xfrm>
            <a:prstGeom prst="rect">
              <a:avLst/>
            </a:prstGeom>
          </p:spPr>
        </p:pic>
        <p:sp>
          <p:nvSpPr>
            <p:cNvPr id="5451" name="TextBox 5450">
              <a:extLst>
                <a:ext uri="{FF2B5EF4-FFF2-40B4-BE49-F238E27FC236}">
                  <a16:creationId xmlns:a16="http://schemas.microsoft.com/office/drawing/2014/main" id="{B6D396FD-A218-E38A-755D-D59F14A85B05}"/>
                </a:ext>
              </a:extLst>
            </p:cNvPr>
            <p:cNvSpPr txBox="1"/>
            <p:nvPr/>
          </p:nvSpPr>
          <p:spPr>
            <a:xfrm>
              <a:off x="1198819" y="33129026"/>
              <a:ext cx="1264759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/>
                <a:t>What </a:t>
              </a:r>
              <a:r>
                <a:rPr lang="en-US" sz="3600" b="1" dirty="0"/>
                <a:t>herbivorous</a:t>
              </a:r>
              <a:r>
                <a:rPr lang="en-US" sz="3600" dirty="0"/>
                <a:t> </a:t>
              </a:r>
              <a:r>
                <a:rPr lang="en-US" sz="3600" b="1" dirty="0"/>
                <a:t>aquatic</a:t>
              </a:r>
              <a:r>
                <a:rPr lang="en-US" sz="3600" dirty="0"/>
                <a:t> </a:t>
              </a:r>
              <a:r>
                <a:rPr lang="en-US" sz="3600" b="1" dirty="0"/>
                <a:t>mammal</a:t>
              </a:r>
              <a:r>
                <a:rPr lang="en-US" sz="3600" dirty="0"/>
                <a:t> species native to </a:t>
              </a:r>
              <a:r>
                <a:rPr lang="en-US" sz="3600" b="1" dirty="0"/>
                <a:t>Americas</a:t>
              </a:r>
              <a:r>
                <a:rPr lang="en-US" sz="3600" dirty="0"/>
                <a:t> do you know that is mostly active during the </a:t>
              </a:r>
              <a:r>
                <a:rPr lang="en-US" sz="3600" b="1" dirty="0"/>
                <a:t>day</a:t>
              </a:r>
              <a:r>
                <a:rPr lang="en-US" sz="3600" dirty="0"/>
                <a:t>?</a:t>
              </a:r>
            </a:p>
          </p:txBody>
        </p:sp>
        <p:sp>
          <p:nvSpPr>
            <p:cNvPr id="5495" name="TextBox 5494">
              <a:extLst>
                <a:ext uri="{FF2B5EF4-FFF2-40B4-BE49-F238E27FC236}">
                  <a16:creationId xmlns:a16="http://schemas.microsoft.com/office/drawing/2014/main" id="{0F9E491B-CF1B-A001-D6B8-6B39B5C732FA}"/>
                </a:ext>
              </a:extLst>
            </p:cNvPr>
            <p:cNvSpPr txBox="1"/>
            <p:nvPr/>
          </p:nvSpPr>
          <p:spPr>
            <a:xfrm>
              <a:off x="7857168" y="34731817"/>
              <a:ext cx="2308645" cy="2000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56B5E9"/>
                  </a:solidFill>
                </a:rPr>
                <a:t>Howler Monkey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56B5E9"/>
                  </a:solidFill>
                </a:rPr>
                <a:t>Mammal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56B5E9"/>
                  </a:solidFill>
                </a:rPr>
                <a:t>Herbivore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strike="sngStrike" dirty="0">
                  <a:solidFill>
                    <a:srgbClr val="56B5E9"/>
                  </a:solidFill>
                </a:rPr>
                <a:t>Arboreal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56B5E9"/>
                  </a:solidFill>
                </a:rPr>
                <a:t>Diurnal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56B5E9"/>
                  </a:solidFill>
                </a:rPr>
                <a:t>Americas</a:t>
              </a:r>
            </a:p>
          </p:txBody>
        </p:sp>
        <p:sp>
          <p:nvSpPr>
            <p:cNvPr id="5502" name="TextBox 5501">
              <a:extLst>
                <a:ext uri="{FF2B5EF4-FFF2-40B4-BE49-F238E27FC236}">
                  <a16:creationId xmlns:a16="http://schemas.microsoft.com/office/drawing/2014/main" id="{490FD7A7-A3C8-8E8A-0C53-D91FFE0F3B48}"/>
                </a:ext>
              </a:extLst>
            </p:cNvPr>
            <p:cNvSpPr txBox="1"/>
            <p:nvPr/>
          </p:nvSpPr>
          <p:spPr>
            <a:xfrm>
              <a:off x="9655462" y="35986521"/>
              <a:ext cx="1483548" cy="2000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E79F01"/>
                  </a:solidFill>
                </a:rPr>
                <a:t>Coati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E79F01"/>
                  </a:solidFill>
                </a:rPr>
                <a:t>Mammal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strike="sngStrike" dirty="0">
                  <a:solidFill>
                    <a:srgbClr val="E79F01"/>
                  </a:solidFill>
                </a:rPr>
                <a:t>Omnivore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strike="sngStrike" dirty="0">
                  <a:solidFill>
                    <a:srgbClr val="E79F01"/>
                  </a:solidFill>
                </a:rPr>
                <a:t>Terrestrial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E79F01"/>
                  </a:solidFill>
                </a:rPr>
                <a:t>Diurnal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E79F01"/>
                  </a:solidFill>
                </a:rPr>
                <a:t>Americas</a:t>
              </a:r>
            </a:p>
          </p:txBody>
        </p:sp>
        <p:cxnSp>
          <p:nvCxnSpPr>
            <p:cNvPr id="5512" name="Straight Connector 5511">
              <a:extLst>
                <a:ext uri="{FF2B5EF4-FFF2-40B4-BE49-F238E27FC236}">
                  <a16:creationId xmlns:a16="http://schemas.microsoft.com/office/drawing/2014/main" id="{4AB776A0-BCAB-98E4-9302-B621A77E074A}"/>
                </a:ext>
              </a:extLst>
            </p:cNvPr>
            <p:cNvCxnSpPr>
              <a:stCxn id="5495" idx="1"/>
              <a:endCxn id="5517" idx="6"/>
            </p:cNvCxnSpPr>
            <p:nvPr/>
          </p:nvCxnSpPr>
          <p:spPr bwMode="auto">
            <a:xfrm flipH="1">
              <a:off x="7414059" y="35732091"/>
              <a:ext cx="443109" cy="508860"/>
            </a:xfrm>
            <a:prstGeom prst="line">
              <a:avLst/>
            </a:prstGeom>
            <a:solidFill>
              <a:schemeClr val="accent1"/>
            </a:solidFill>
            <a:ln w="22225" cap="flat" cmpd="sng" algn="ctr">
              <a:solidFill>
                <a:srgbClr val="56B5E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513" name="Straight Connector 5512">
              <a:extLst>
                <a:ext uri="{FF2B5EF4-FFF2-40B4-BE49-F238E27FC236}">
                  <a16:creationId xmlns:a16="http://schemas.microsoft.com/office/drawing/2014/main" id="{E3C0501C-8087-D094-9E79-BB2BF3D4F993}"/>
                </a:ext>
              </a:extLst>
            </p:cNvPr>
            <p:cNvCxnSpPr>
              <a:stCxn id="5502" idx="1"/>
              <a:endCxn id="5522" idx="6"/>
            </p:cNvCxnSpPr>
            <p:nvPr/>
          </p:nvCxnSpPr>
          <p:spPr bwMode="auto">
            <a:xfrm flipH="1" flipV="1">
              <a:off x="7414059" y="36732366"/>
              <a:ext cx="2241403" cy="254429"/>
            </a:xfrm>
            <a:prstGeom prst="line">
              <a:avLst/>
            </a:prstGeom>
            <a:solidFill>
              <a:schemeClr val="accent1"/>
            </a:solidFill>
            <a:ln w="22225" cap="flat" cmpd="sng" algn="ctr">
              <a:solidFill>
                <a:srgbClr val="E79F0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517" name="Oval 5516">
              <a:extLst>
                <a:ext uri="{FF2B5EF4-FFF2-40B4-BE49-F238E27FC236}">
                  <a16:creationId xmlns:a16="http://schemas.microsoft.com/office/drawing/2014/main" id="{E604F281-9B54-6E09-AF7A-B8F9C6147114}"/>
                </a:ext>
              </a:extLst>
            </p:cNvPr>
            <p:cNvSpPr/>
            <p:nvPr/>
          </p:nvSpPr>
          <p:spPr bwMode="auto">
            <a:xfrm>
              <a:off x="7182636" y="36125239"/>
              <a:ext cx="231423" cy="231423"/>
            </a:xfrm>
            <a:prstGeom prst="ellipse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17671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8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22" name="Oval 5521">
              <a:extLst>
                <a:ext uri="{FF2B5EF4-FFF2-40B4-BE49-F238E27FC236}">
                  <a16:creationId xmlns:a16="http://schemas.microsoft.com/office/drawing/2014/main" id="{A5B71BE6-2FE8-D0B3-8A19-3CCC029B959F}"/>
                </a:ext>
              </a:extLst>
            </p:cNvPr>
            <p:cNvSpPr/>
            <p:nvPr/>
          </p:nvSpPr>
          <p:spPr bwMode="auto">
            <a:xfrm>
              <a:off x="7182636" y="36616654"/>
              <a:ext cx="231423" cy="231423"/>
            </a:xfrm>
            <a:prstGeom prst="ellipse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17671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8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5540" name="Rounded Rectangle 5539">
            <a:extLst>
              <a:ext uri="{FF2B5EF4-FFF2-40B4-BE49-F238E27FC236}">
                <a16:creationId xmlns:a16="http://schemas.microsoft.com/office/drawing/2014/main" id="{CAD6D691-92B3-8378-EEE3-24114A1EB83A}"/>
              </a:ext>
            </a:extLst>
          </p:cNvPr>
          <p:cNvSpPr/>
          <p:nvPr/>
        </p:nvSpPr>
        <p:spPr bwMode="auto">
          <a:xfrm>
            <a:off x="15539489" y="6809134"/>
            <a:ext cx="14135642" cy="18732933"/>
          </a:xfrm>
          <a:prstGeom prst="roundRect">
            <a:avLst>
              <a:gd name="adj" fmla="val 6629"/>
            </a:avLst>
          </a:prstGeom>
          <a:noFill/>
          <a:ln w="47625" cap="flat" cmpd="sng" algn="ctr">
            <a:solidFill>
              <a:schemeClr val="bg2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8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122" name="Rectangle 21">
            <a:extLst>
              <a:ext uri="{FF2B5EF4-FFF2-40B4-BE49-F238E27FC236}">
                <a16:creationId xmlns:a16="http://schemas.microsoft.com/office/drawing/2014/main" id="{D7B6141F-5E13-9CFB-5959-673FDEFC99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029" y="41042179"/>
            <a:ext cx="28516803" cy="915013"/>
          </a:xfrm>
          <a:prstGeom prst="rect">
            <a:avLst/>
          </a:prstGeom>
          <a:solidFill>
            <a:srgbClr val="99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de-DE" altLang="en-DE" sz="3600"/>
          </a:p>
        </p:txBody>
      </p:sp>
      <p:sp>
        <p:nvSpPr>
          <p:cNvPr id="5123" name="Rectangle 95">
            <a:extLst>
              <a:ext uri="{FF2B5EF4-FFF2-40B4-BE49-F238E27FC236}">
                <a16:creationId xmlns:a16="http://schemas.microsoft.com/office/drawing/2014/main" id="{13163805-698D-5C94-B3E1-7F2B3D75B3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79500" y="4076700"/>
            <a:ext cx="27387550" cy="1641475"/>
          </a:xfrm>
        </p:spPr>
        <p:txBody>
          <a:bodyPr/>
          <a:lstStyle/>
          <a:p>
            <a:pPr eaLnBrk="1" hangingPunct="1"/>
            <a:r>
              <a:rPr lang="en-DE" altLang="en-DE"/>
              <a:t>In search of origins of curiosity</a:t>
            </a:r>
          </a:p>
        </p:txBody>
      </p:sp>
      <p:sp>
        <p:nvSpPr>
          <p:cNvPr id="5124" name="Rectangle 96">
            <a:extLst>
              <a:ext uri="{FF2B5EF4-FFF2-40B4-BE49-F238E27FC236}">
                <a16:creationId xmlns:a16="http://schemas.microsoft.com/office/drawing/2014/main" id="{B9D91361-E856-24EC-0578-3CB2DC402168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079500" y="5718175"/>
            <a:ext cx="7583488" cy="779463"/>
          </a:xfrm>
        </p:spPr>
        <p:txBody>
          <a:bodyPr/>
          <a:lstStyle/>
          <a:p>
            <a:pPr eaLnBrk="1" hangingPunct="1"/>
            <a:r>
              <a:rPr lang="en-DE" altLang="en-DE" sz="4400"/>
              <a:t>Alexandr Ten &amp; Aditya Singh</a:t>
            </a:r>
          </a:p>
        </p:txBody>
      </p:sp>
      <p:sp>
        <p:nvSpPr>
          <p:cNvPr id="5125" name="Rectangle 97">
            <a:extLst>
              <a:ext uri="{FF2B5EF4-FFF2-40B4-BE49-F238E27FC236}">
                <a16:creationId xmlns:a16="http://schemas.microsoft.com/office/drawing/2014/main" id="{422DBE72-17B4-1950-2ED8-2A9011ED3085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1076029" y="7401081"/>
            <a:ext cx="13910761" cy="779381"/>
          </a:xfrm>
        </p:spPr>
        <p:txBody>
          <a:bodyPr anchor="ctr"/>
          <a:lstStyle/>
          <a:p>
            <a:pPr algn="ctr" eaLnBrk="1" hangingPunct="1"/>
            <a:r>
              <a:rPr lang="en-DE" altLang="en-DE" sz="4400" b="1" dirty="0"/>
              <a:t>What are the cognitive origins of curiosity?</a:t>
            </a:r>
          </a:p>
        </p:txBody>
      </p:sp>
      <p:pic>
        <p:nvPicPr>
          <p:cNvPr id="5126" name="Picture 7">
            <a:extLst>
              <a:ext uri="{FF2B5EF4-FFF2-40B4-BE49-F238E27FC236}">
                <a16:creationId xmlns:a16="http://schemas.microsoft.com/office/drawing/2014/main" id="{CE9FD163-FCA1-C696-AAE6-4B469179C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20" b="26964"/>
          <a:stretch>
            <a:fillRect/>
          </a:stretch>
        </p:blipFill>
        <p:spPr bwMode="auto">
          <a:xfrm>
            <a:off x="21240750" y="1257300"/>
            <a:ext cx="7945438" cy="249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42D9A56-3913-F614-9B9D-DFEE199A57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88653"/>
              </p:ext>
            </p:extLst>
          </p:nvPr>
        </p:nvGraphicFramePr>
        <p:xfrm>
          <a:off x="1919693" y="17007465"/>
          <a:ext cx="12430742" cy="2656192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28834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9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94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94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94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094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>
                          <a:solidFill>
                            <a:srgbClr val="000000"/>
                          </a:solidFill>
                          <a:effectLst/>
                        </a:rPr>
                        <a:t>Species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Class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Diet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>
                          <a:solidFill>
                            <a:srgbClr val="000000"/>
                          </a:solidFill>
                          <a:effectLst/>
                        </a:rPr>
                        <a:t>Habitat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Activity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Continent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Civet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Mammal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Carnivore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Terrestrial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Nocturnal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Africa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Manatee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Mammal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Herbivore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Aquatic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Diurnal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Americas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Tiger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Mammal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Carnivore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Terrestrial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Diurnal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Eurasia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Great </a:t>
                      </a:r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potoo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Avian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Omnivore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Arboreal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Nocturnal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Americas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Green pigeon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</a:rPr>
                        <a:t>Avian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Herbivore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Arboreal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Diurnal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Africa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3697" marR="13697" marT="13696" marB="0" anchor="b"/>
                </a:tc>
                <a:extLst>
                  <a:ext uri="{0D108BD9-81ED-4DB2-BD59-A6C34878D82A}">
                    <a16:rowId xmlns:a16="http://schemas.microsoft.com/office/drawing/2014/main" val="913387718"/>
                  </a:ext>
                </a:extLst>
              </a:tr>
            </a:tbl>
          </a:graphicData>
        </a:graphic>
      </p:graphicFrame>
      <p:grpSp>
        <p:nvGrpSpPr>
          <p:cNvPr id="5166" name="Group 5196">
            <a:extLst>
              <a:ext uri="{FF2B5EF4-FFF2-40B4-BE49-F238E27FC236}">
                <a16:creationId xmlns:a16="http://schemas.microsoft.com/office/drawing/2014/main" id="{FA611797-55BC-AFB8-7BD7-E9A1379E43D4}"/>
              </a:ext>
            </a:extLst>
          </p:cNvPr>
          <p:cNvGrpSpPr>
            <a:grpSpLocks/>
          </p:cNvGrpSpPr>
          <p:nvPr/>
        </p:nvGrpSpPr>
        <p:grpSpPr bwMode="auto">
          <a:xfrm>
            <a:off x="1816814" y="20107530"/>
            <a:ext cx="12333287" cy="9704387"/>
            <a:chOff x="1942845" y="22522089"/>
            <a:chExt cx="12332993" cy="9704772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04684D8-0F00-4C4F-08E5-D3C7527E5DC1}"/>
                </a:ext>
              </a:extLst>
            </p:cNvPr>
            <p:cNvSpPr/>
            <p:nvPr/>
          </p:nvSpPr>
          <p:spPr bwMode="auto">
            <a:xfrm>
              <a:off x="6709993" y="25613074"/>
              <a:ext cx="3587664" cy="3540265"/>
            </a:xfrm>
            <a:custGeom>
              <a:avLst/>
              <a:gdLst>
                <a:gd name="connsiteX0" fmla="*/ 0 w 3586712"/>
                <a:gd name="connsiteY0" fmla="*/ 1769887 h 3539774"/>
                <a:gd name="connsiteX1" fmla="*/ 1793356 w 3586712"/>
                <a:gd name="connsiteY1" fmla="*/ 0 h 3539774"/>
                <a:gd name="connsiteX2" fmla="*/ 3586712 w 3586712"/>
                <a:gd name="connsiteY2" fmla="*/ 1769887 h 3539774"/>
                <a:gd name="connsiteX3" fmla="*/ 1793356 w 3586712"/>
                <a:gd name="connsiteY3" fmla="*/ 3539774 h 3539774"/>
                <a:gd name="connsiteX4" fmla="*/ 0 w 3586712"/>
                <a:gd name="connsiteY4" fmla="*/ 1769887 h 353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6712" h="3539774" fill="none" extrusionOk="0">
                  <a:moveTo>
                    <a:pt x="0" y="1769887"/>
                  </a:moveTo>
                  <a:cubicBezTo>
                    <a:pt x="-182212" y="717754"/>
                    <a:pt x="717463" y="154407"/>
                    <a:pt x="1793356" y="0"/>
                  </a:cubicBezTo>
                  <a:cubicBezTo>
                    <a:pt x="2802967" y="22010"/>
                    <a:pt x="3697420" y="905579"/>
                    <a:pt x="3586712" y="1769887"/>
                  </a:cubicBezTo>
                  <a:cubicBezTo>
                    <a:pt x="3505741" y="2722556"/>
                    <a:pt x="2857523" y="3624915"/>
                    <a:pt x="1793356" y="3539774"/>
                  </a:cubicBezTo>
                  <a:cubicBezTo>
                    <a:pt x="732978" y="3634327"/>
                    <a:pt x="-35211" y="2715072"/>
                    <a:pt x="0" y="1769887"/>
                  </a:cubicBezTo>
                  <a:close/>
                </a:path>
                <a:path w="3586712" h="3539774" stroke="0" extrusionOk="0">
                  <a:moveTo>
                    <a:pt x="0" y="1769887"/>
                  </a:moveTo>
                  <a:cubicBezTo>
                    <a:pt x="84338" y="668273"/>
                    <a:pt x="943281" y="220017"/>
                    <a:pt x="1793356" y="0"/>
                  </a:cubicBezTo>
                  <a:cubicBezTo>
                    <a:pt x="2772163" y="-32390"/>
                    <a:pt x="3762206" y="897376"/>
                    <a:pt x="3586712" y="1769887"/>
                  </a:cubicBezTo>
                  <a:cubicBezTo>
                    <a:pt x="3583663" y="2714097"/>
                    <a:pt x="2556524" y="3642141"/>
                    <a:pt x="1793356" y="3539774"/>
                  </a:cubicBezTo>
                  <a:cubicBezTo>
                    <a:pt x="775213" y="3406879"/>
                    <a:pt x="148683" y="2961773"/>
                    <a:pt x="0" y="1769887"/>
                  </a:cubicBezTo>
                  <a:close/>
                </a:path>
              </a:pathLst>
            </a:custGeom>
            <a:solidFill>
              <a:srgbClr val="C00000">
                <a:alpha val="51765"/>
              </a:srgbClr>
            </a:solidFill>
            <a:ln w="57150">
              <a:headEnd type="none" w="med" len="med"/>
              <a:tailEnd type="none" w="med" len="med"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/>
            <a:p>
              <a:pPr defTabSz="4176713" eaLnBrk="1" hangingPunct="1">
                <a:defRPr/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5C0611A-5178-7759-A1AE-6E8EEC258CB4}"/>
                </a:ext>
              </a:extLst>
            </p:cNvPr>
            <p:cNvSpPr/>
            <p:nvPr/>
          </p:nvSpPr>
          <p:spPr bwMode="auto">
            <a:xfrm>
              <a:off x="3108042" y="22522089"/>
              <a:ext cx="4746512" cy="3424373"/>
            </a:xfrm>
            <a:custGeom>
              <a:avLst/>
              <a:gdLst>
                <a:gd name="connsiteX0" fmla="*/ 0 w 4745412"/>
                <a:gd name="connsiteY0" fmla="*/ 1711926 h 3423852"/>
                <a:gd name="connsiteX1" fmla="*/ 2372706 w 4745412"/>
                <a:gd name="connsiteY1" fmla="*/ 0 h 3423852"/>
                <a:gd name="connsiteX2" fmla="*/ 4745412 w 4745412"/>
                <a:gd name="connsiteY2" fmla="*/ 1711926 h 3423852"/>
                <a:gd name="connsiteX3" fmla="*/ 2372706 w 4745412"/>
                <a:gd name="connsiteY3" fmla="*/ 3423852 h 3423852"/>
                <a:gd name="connsiteX4" fmla="*/ 0 w 4745412"/>
                <a:gd name="connsiteY4" fmla="*/ 1711926 h 3423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45412" h="3423852" fill="none" extrusionOk="0">
                  <a:moveTo>
                    <a:pt x="0" y="1711926"/>
                  </a:moveTo>
                  <a:cubicBezTo>
                    <a:pt x="201030" y="790303"/>
                    <a:pt x="1084593" y="-45884"/>
                    <a:pt x="2372706" y="0"/>
                  </a:cubicBezTo>
                  <a:cubicBezTo>
                    <a:pt x="3591319" y="-14057"/>
                    <a:pt x="4653986" y="852532"/>
                    <a:pt x="4745412" y="1711926"/>
                  </a:cubicBezTo>
                  <a:cubicBezTo>
                    <a:pt x="4728433" y="2495476"/>
                    <a:pt x="3568503" y="3583130"/>
                    <a:pt x="2372706" y="3423852"/>
                  </a:cubicBezTo>
                  <a:cubicBezTo>
                    <a:pt x="1112716" y="3452079"/>
                    <a:pt x="175848" y="2699678"/>
                    <a:pt x="0" y="1711926"/>
                  </a:cubicBezTo>
                  <a:close/>
                </a:path>
                <a:path w="4745412" h="3423852" stroke="0" extrusionOk="0">
                  <a:moveTo>
                    <a:pt x="0" y="1711926"/>
                  </a:moveTo>
                  <a:cubicBezTo>
                    <a:pt x="-234893" y="621567"/>
                    <a:pt x="880272" y="68317"/>
                    <a:pt x="2372706" y="0"/>
                  </a:cubicBezTo>
                  <a:cubicBezTo>
                    <a:pt x="3944537" y="55035"/>
                    <a:pt x="4657630" y="769246"/>
                    <a:pt x="4745412" y="1711926"/>
                  </a:cubicBezTo>
                  <a:cubicBezTo>
                    <a:pt x="4596428" y="2802888"/>
                    <a:pt x="3663061" y="3534694"/>
                    <a:pt x="2372706" y="3423852"/>
                  </a:cubicBezTo>
                  <a:cubicBezTo>
                    <a:pt x="911267" y="3341220"/>
                    <a:pt x="209205" y="2757357"/>
                    <a:pt x="0" y="1711926"/>
                  </a:cubicBezTo>
                  <a:close/>
                </a:path>
              </a:pathLst>
            </a:custGeom>
            <a:solidFill>
              <a:srgbClr val="B4A069">
                <a:alpha val="51765"/>
              </a:srgbClr>
            </a:solidFill>
            <a:ln w="57150">
              <a:headEnd type="none" w="med" len="med"/>
              <a:tailEnd type="none" w="med" len="med"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/>
            <a:p>
              <a:pPr defTabSz="4176713" eaLnBrk="1" hangingPunct="1"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925536C-CC10-FB7A-DAE4-CC1566D81F1C}"/>
                </a:ext>
              </a:extLst>
            </p:cNvPr>
            <p:cNvSpPr/>
            <p:nvPr/>
          </p:nvSpPr>
          <p:spPr bwMode="auto">
            <a:xfrm>
              <a:off x="8260944" y="22736410"/>
              <a:ext cx="4200425" cy="2900478"/>
            </a:xfrm>
            <a:custGeom>
              <a:avLst/>
              <a:gdLst>
                <a:gd name="connsiteX0" fmla="*/ 0 w 4200457"/>
                <a:gd name="connsiteY0" fmla="*/ 1450449 h 2900897"/>
                <a:gd name="connsiteX1" fmla="*/ 2100229 w 4200457"/>
                <a:gd name="connsiteY1" fmla="*/ 0 h 2900897"/>
                <a:gd name="connsiteX2" fmla="*/ 4200458 w 4200457"/>
                <a:gd name="connsiteY2" fmla="*/ 1450449 h 2900897"/>
                <a:gd name="connsiteX3" fmla="*/ 2100229 w 4200457"/>
                <a:gd name="connsiteY3" fmla="*/ 2900898 h 2900897"/>
                <a:gd name="connsiteX4" fmla="*/ 0 w 4200457"/>
                <a:gd name="connsiteY4" fmla="*/ 1450449 h 290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0457" h="2900897" fill="none" extrusionOk="0">
                  <a:moveTo>
                    <a:pt x="0" y="1450449"/>
                  </a:moveTo>
                  <a:cubicBezTo>
                    <a:pt x="68291" y="584481"/>
                    <a:pt x="1142092" y="13316"/>
                    <a:pt x="2100229" y="0"/>
                  </a:cubicBezTo>
                  <a:cubicBezTo>
                    <a:pt x="3335456" y="128716"/>
                    <a:pt x="3961642" y="644257"/>
                    <a:pt x="4200458" y="1450449"/>
                  </a:cubicBezTo>
                  <a:cubicBezTo>
                    <a:pt x="4480969" y="2292188"/>
                    <a:pt x="3011640" y="2787484"/>
                    <a:pt x="2100229" y="2900898"/>
                  </a:cubicBezTo>
                  <a:cubicBezTo>
                    <a:pt x="789313" y="2945955"/>
                    <a:pt x="136496" y="2066477"/>
                    <a:pt x="0" y="1450449"/>
                  </a:cubicBezTo>
                  <a:close/>
                </a:path>
                <a:path w="4200457" h="2900897" stroke="0" extrusionOk="0">
                  <a:moveTo>
                    <a:pt x="0" y="1450449"/>
                  </a:moveTo>
                  <a:cubicBezTo>
                    <a:pt x="-20956" y="686155"/>
                    <a:pt x="740829" y="-82372"/>
                    <a:pt x="2100229" y="0"/>
                  </a:cubicBezTo>
                  <a:cubicBezTo>
                    <a:pt x="3497200" y="-34995"/>
                    <a:pt x="4152873" y="736056"/>
                    <a:pt x="4200458" y="1450449"/>
                  </a:cubicBezTo>
                  <a:cubicBezTo>
                    <a:pt x="3952839" y="2334272"/>
                    <a:pt x="3156831" y="3023077"/>
                    <a:pt x="2100229" y="2900898"/>
                  </a:cubicBezTo>
                  <a:cubicBezTo>
                    <a:pt x="1104994" y="2794320"/>
                    <a:pt x="-59127" y="2265073"/>
                    <a:pt x="0" y="1450449"/>
                  </a:cubicBezTo>
                  <a:close/>
                </a:path>
              </a:pathLst>
            </a:custGeom>
            <a:solidFill>
              <a:srgbClr val="B4A069">
                <a:alpha val="51765"/>
              </a:srgbClr>
            </a:solidFill>
            <a:ln w="57150">
              <a:headEnd type="none" w="med" len="med"/>
              <a:tailEnd type="none" w="med" len="med"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/>
            <a:p>
              <a:pPr defTabSz="4176713" eaLnBrk="1" hangingPunct="1"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1725052-267A-C446-B465-89AB31BBB74B}"/>
                </a:ext>
              </a:extLst>
            </p:cNvPr>
            <p:cNvSpPr/>
            <p:nvPr/>
          </p:nvSpPr>
          <p:spPr bwMode="auto">
            <a:xfrm>
              <a:off x="10407193" y="25840096"/>
              <a:ext cx="3868645" cy="3479938"/>
            </a:xfrm>
            <a:custGeom>
              <a:avLst/>
              <a:gdLst>
                <a:gd name="connsiteX0" fmla="*/ 0 w 3868142"/>
                <a:gd name="connsiteY0" fmla="*/ 1739938 h 3479875"/>
                <a:gd name="connsiteX1" fmla="*/ 1934071 w 3868142"/>
                <a:gd name="connsiteY1" fmla="*/ 0 h 3479875"/>
                <a:gd name="connsiteX2" fmla="*/ 3868142 w 3868142"/>
                <a:gd name="connsiteY2" fmla="*/ 1739938 h 3479875"/>
                <a:gd name="connsiteX3" fmla="*/ 1934071 w 3868142"/>
                <a:gd name="connsiteY3" fmla="*/ 3479876 h 3479875"/>
                <a:gd name="connsiteX4" fmla="*/ 0 w 3868142"/>
                <a:gd name="connsiteY4" fmla="*/ 1739938 h 347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8142" h="3479875" fill="none" extrusionOk="0">
                  <a:moveTo>
                    <a:pt x="0" y="1739938"/>
                  </a:moveTo>
                  <a:cubicBezTo>
                    <a:pt x="61550" y="830434"/>
                    <a:pt x="838767" y="-34042"/>
                    <a:pt x="1934071" y="0"/>
                  </a:cubicBezTo>
                  <a:cubicBezTo>
                    <a:pt x="2748447" y="15935"/>
                    <a:pt x="3862657" y="801163"/>
                    <a:pt x="3868142" y="1739938"/>
                  </a:cubicBezTo>
                  <a:cubicBezTo>
                    <a:pt x="3869040" y="2433285"/>
                    <a:pt x="2910651" y="3511216"/>
                    <a:pt x="1934071" y="3479876"/>
                  </a:cubicBezTo>
                  <a:cubicBezTo>
                    <a:pt x="802803" y="3398218"/>
                    <a:pt x="119769" y="2633704"/>
                    <a:pt x="0" y="1739938"/>
                  </a:cubicBezTo>
                  <a:close/>
                </a:path>
                <a:path w="3868142" h="3479875" stroke="0" extrusionOk="0">
                  <a:moveTo>
                    <a:pt x="0" y="1739938"/>
                  </a:moveTo>
                  <a:cubicBezTo>
                    <a:pt x="-132746" y="534210"/>
                    <a:pt x="887990" y="-9845"/>
                    <a:pt x="1934071" y="0"/>
                  </a:cubicBezTo>
                  <a:cubicBezTo>
                    <a:pt x="3036236" y="72093"/>
                    <a:pt x="3653958" y="878857"/>
                    <a:pt x="3868142" y="1739938"/>
                  </a:cubicBezTo>
                  <a:cubicBezTo>
                    <a:pt x="3641424" y="2504140"/>
                    <a:pt x="3243323" y="3390271"/>
                    <a:pt x="1934071" y="3479876"/>
                  </a:cubicBezTo>
                  <a:cubicBezTo>
                    <a:pt x="805048" y="3416439"/>
                    <a:pt x="27892" y="2722014"/>
                    <a:pt x="0" y="1739938"/>
                  </a:cubicBezTo>
                  <a:close/>
                </a:path>
              </a:pathLst>
            </a:custGeom>
            <a:solidFill>
              <a:srgbClr val="B4A069">
                <a:alpha val="51765"/>
              </a:srgbClr>
            </a:solidFill>
            <a:ln w="57150">
              <a:headEnd type="none" w="med" len="med"/>
              <a:tailEnd type="none" w="med" len="med"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/>
            <a:p>
              <a:pPr defTabSz="4176713" eaLnBrk="1" hangingPunct="1"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5259CC0-76E9-DCDF-CBAB-D463A51E4344}"/>
                </a:ext>
              </a:extLst>
            </p:cNvPr>
            <p:cNvSpPr/>
            <p:nvPr/>
          </p:nvSpPr>
          <p:spPr bwMode="auto">
            <a:xfrm>
              <a:off x="7686283" y="29366073"/>
              <a:ext cx="4333772" cy="2860788"/>
            </a:xfrm>
            <a:custGeom>
              <a:avLst/>
              <a:gdLst>
                <a:gd name="connsiteX0" fmla="*/ 0 w 4333521"/>
                <a:gd name="connsiteY0" fmla="*/ 1430735 h 2861469"/>
                <a:gd name="connsiteX1" fmla="*/ 2166761 w 4333521"/>
                <a:gd name="connsiteY1" fmla="*/ 0 h 2861469"/>
                <a:gd name="connsiteX2" fmla="*/ 4333522 w 4333521"/>
                <a:gd name="connsiteY2" fmla="*/ 1430735 h 2861469"/>
                <a:gd name="connsiteX3" fmla="*/ 2166761 w 4333521"/>
                <a:gd name="connsiteY3" fmla="*/ 2861470 h 2861469"/>
                <a:gd name="connsiteX4" fmla="*/ 0 w 4333521"/>
                <a:gd name="connsiteY4" fmla="*/ 1430735 h 286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521" h="2861469" fill="none" extrusionOk="0">
                  <a:moveTo>
                    <a:pt x="0" y="1430735"/>
                  </a:moveTo>
                  <a:cubicBezTo>
                    <a:pt x="-115214" y="532189"/>
                    <a:pt x="920567" y="-98194"/>
                    <a:pt x="2166761" y="0"/>
                  </a:cubicBezTo>
                  <a:cubicBezTo>
                    <a:pt x="3399019" y="43659"/>
                    <a:pt x="4511664" y="763616"/>
                    <a:pt x="4333522" y="1430735"/>
                  </a:cubicBezTo>
                  <a:cubicBezTo>
                    <a:pt x="4356061" y="2049460"/>
                    <a:pt x="3151755" y="2685490"/>
                    <a:pt x="2166761" y="2861470"/>
                  </a:cubicBezTo>
                  <a:cubicBezTo>
                    <a:pt x="954030" y="2870579"/>
                    <a:pt x="51771" y="2363616"/>
                    <a:pt x="0" y="1430735"/>
                  </a:cubicBezTo>
                  <a:close/>
                </a:path>
                <a:path w="4333521" h="2861469" stroke="0" extrusionOk="0">
                  <a:moveTo>
                    <a:pt x="0" y="1430735"/>
                  </a:moveTo>
                  <a:cubicBezTo>
                    <a:pt x="-100768" y="800563"/>
                    <a:pt x="1017474" y="-41377"/>
                    <a:pt x="2166761" y="0"/>
                  </a:cubicBezTo>
                  <a:cubicBezTo>
                    <a:pt x="3428710" y="92966"/>
                    <a:pt x="4349717" y="628584"/>
                    <a:pt x="4333522" y="1430735"/>
                  </a:cubicBezTo>
                  <a:cubicBezTo>
                    <a:pt x="4363154" y="2072580"/>
                    <a:pt x="3560858" y="3030963"/>
                    <a:pt x="2166761" y="2861470"/>
                  </a:cubicBezTo>
                  <a:cubicBezTo>
                    <a:pt x="939775" y="3061404"/>
                    <a:pt x="-87675" y="2134735"/>
                    <a:pt x="0" y="1430735"/>
                  </a:cubicBezTo>
                  <a:close/>
                </a:path>
              </a:pathLst>
            </a:custGeom>
            <a:solidFill>
              <a:srgbClr val="B4A069">
                <a:alpha val="51765"/>
              </a:srgbClr>
            </a:solidFill>
            <a:ln w="57150">
              <a:headEnd type="none" w="med" len="med"/>
              <a:tailEnd type="none" w="med" len="med"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/>
            <a:p>
              <a:pPr defTabSz="4176713" eaLnBrk="1" hangingPunct="1"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857DB7B-EB90-D588-6DBF-0BED61E7A692}"/>
                </a:ext>
              </a:extLst>
            </p:cNvPr>
            <p:cNvSpPr/>
            <p:nvPr/>
          </p:nvSpPr>
          <p:spPr bwMode="auto">
            <a:xfrm>
              <a:off x="4235140" y="29339084"/>
              <a:ext cx="3290809" cy="2316254"/>
            </a:xfrm>
            <a:custGeom>
              <a:avLst/>
              <a:gdLst>
                <a:gd name="connsiteX0" fmla="*/ 0 w 3289734"/>
                <a:gd name="connsiteY0" fmla="*/ 1158110 h 2316219"/>
                <a:gd name="connsiteX1" fmla="*/ 1644867 w 3289734"/>
                <a:gd name="connsiteY1" fmla="*/ 0 h 2316219"/>
                <a:gd name="connsiteX2" fmla="*/ 3289734 w 3289734"/>
                <a:gd name="connsiteY2" fmla="*/ 1158110 h 2316219"/>
                <a:gd name="connsiteX3" fmla="*/ 1644867 w 3289734"/>
                <a:gd name="connsiteY3" fmla="*/ 2316220 h 2316219"/>
                <a:gd name="connsiteX4" fmla="*/ 0 w 3289734"/>
                <a:gd name="connsiteY4" fmla="*/ 1158110 h 2316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9734" h="2316219" fill="none" extrusionOk="0">
                  <a:moveTo>
                    <a:pt x="0" y="1158110"/>
                  </a:moveTo>
                  <a:cubicBezTo>
                    <a:pt x="77182" y="476205"/>
                    <a:pt x="905641" y="-14262"/>
                    <a:pt x="1644867" y="0"/>
                  </a:cubicBezTo>
                  <a:cubicBezTo>
                    <a:pt x="2405292" y="93771"/>
                    <a:pt x="3368904" y="530304"/>
                    <a:pt x="3289734" y="1158110"/>
                  </a:cubicBezTo>
                  <a:cubicBezTo>
                    <a:pt x="3318539" y="1766299"/>
                    <a:pt x="2522041" y="2306039"/>
                    <a:pt x="1644867" y="2316220"/>
                  </a:cubicBezTo>
                  <a:cubicBezTo>
                    <a:pt x="590997" y="2408790"/>
                    <a:pt x="64859" y="1922653"/>
                    <a:pt x="0" y="1158110"/>
                  </a:cubicBezTo>
                  <a:close/>
                </a:path>
                <a:path w="3289734" h="2316219" stroke="0" extrusionOk="0">
                  <a:moveTo>
                    <a:pt x="0" y="1158110"/>
                  </a:moveTo>
                  <a:cubicBezTo>
                    <a:pt x="14609" y="505208"/>
                    <a:pt x="829251" y="235513"/>
                    <a:pt x="1644867" y="0"/>
                  </a:cubicBezTo>
                  <a:cubicBezTo>
                    <a:pt x="2413473" y="-77336"/>
                    <a:pt x="3116502" y="576491"/>
                    <a:pt x="3289734" y="1158110"/>
                  </a:cubicBezTo>
                  <a:cubicBezTo>
                    <a:pt x="3391606" y="1835374"/>
                    <a:pt x="2474916" y="2415534"/>
                    <a:pt x="1644867" y="2316220"/>
                  </a:cubicBezTo>
                  <a:cubicBezTo>
                    <a:pt x="822114" y="2383691"/>
                    <a:pt x="-87662" y="1848418"/>
                    <a:pt x="0" y="1158110"/>
                  </a:cubicBezTo>
                  <a:close/>
                </a:path>
              </a:pathLst>
            </a:custGeom>
            <a:solidFill>
              <a:srgbClr val="B4A069">
                <a:alpha val="51765"/>
              </a:srgbClr>
            </a:solidFill>
            <a:ln w="57150">
              <a:headEnd type="none" w="med" len="med"/>
              <a:tailEnd type="none" w="med" len="med"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/>
            <a:p>
              <a:pPr defTabSz="4176713" eaLnBrk="1" hangingPunct="1"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6A50025-3B53-CC5A-7C63-278065791551}"/>
                </a:ext>
              </a:extLst>
            </p:cNvPr>
            <p:cNvSpPr/>
            <p:nvPr/>
          </p:nvSpPr>
          <p:spPr bwMode="auto">
            <a:xfrm>
              <a:off x="1942845" y="25906773"/>
              <a:ext cx="4054378" cy="3424373"/>
            </a:xfrm>
            <a:custGeom>
              <a:avLst/>
              <a:gdLst>
                <a:gd name="connsiteX0" fmla="*/ 0 w 4054237"/>
                <a:gd name="connsiteY0" fmla="*/ 1711926 h 3423852"/>
                <a:gd name="connsiteX1" fmla="*/ 2027119 w 4054237"/>
                <a:gd name="connsiteY1" fmla="*/ 0 h 3423852"/>
                <a:gd name="connsiteX2" fmla="*/ 4054238 w 4054237"/>
                <a:gd name="connsiteY2" fmla="*/ 1711926 h 3423852"/>
                <a:gd name="connsiteX3" fmla="*/ 2027119 w 4054237"/>
                <a:gd name="connsiteY3" fmla="*/ 3423852 h 3423852"/>
                <a:gd name="connsiteX4" fmla="*/ 0 w 4054237"/>
                <a:gd name="connsiteY4" fmla="*/ 1711926 h 3423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4237" h="3423852" fill="none" extrusionOk="0">
                  <a:moveTo>
                    <a:pt x="0" y="1711926"/>
                  </a:moveTo>
                  <a:cubicBezTo>
                    <a:pt x="222997" y="792909"/>
                    <a:pt x="1002760" y="-195895"/>
                    <a:pt x="2027119" y="0"/>
                  </a:cubicBezTo>
                  <a:cubicBezTo>
                    <a:pt x="3054870" y="-14057"/>
                    <a:pt x="3962812" y="852532"/>
                    <a:pt x="4054238" y="1711926"/>
                  </a:cubicBezTo>
                  <a:cubicBezTo>
                    <a:pt x="4044439" y="2563953"/>
                    <a:pt x="3116881" y="3465245"/>
                    <a:pt x="2027119" y="3423852"/>
                  </a:cubicBezTo>
                  <a:cubicBezTo>
                    <a:pt x="957991" y="3452079"/>
                    <a:pt x="175848" y="2699678"/>
                    <a:pt x="0" y="1711926"/>
                  </a:cubicBezTo>
                  <a:close/>
                </a:path>
                <a:path w="4054237" h="3423852" stroke="0" extrusionOk="0">
                  <a:moveTo>
                    <a:pt x="0" y="1711926"/>
                  </a:moveTo>
                  <a:cubicBezTo>
                    <a:pt x="-131800" y="685157"/>
                    <a:pt x="714436" y="72487"/>
                    <a:pt x="2027119" y="0"/>
                  </a:cubicBezTo>
                  <a:cubicBezTo>
                    <a:pt x="3408088" y="55035"/>
                    <a:pt x="3966456" y="769246"/>
                    <a:pt x="4054238" y="1711926"/>
                  </a:cubicBezTo>
                  <a:cubicBezTo>
                    <a:pt x="3952734" y="2756522"/>
                    <a:pt x="3090630" y="3733582"/>
                    <a:pt x="2027119" y="3423852"/>
                  </a:cubicBezTo>
                  <a:cubicBezTo>
                    <a:pt x="756542" y="3341220"/>
                    <a:pt x="209205" y="2757357"/>
                    <a:pt x="0" y="1711926"/>
                  </a:cubicBezTo>
                  <a:close/>
                </a:path>
              </a:pathLst>
            </a:custGeom>
            <a:solidFill>
              <a:srgbClr val="B4A069">
                <a:alpha val="51765"/>
              </a:srgbClr>
            </a:solidFill>
            <a:ln w="57150">
              <a:headEnd type="none" w="med" len="med"/>
              <a:tailEnd type="none" w="med" len="med"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/>
            <a:p>
              <a:pPr defTabSz="4176713" eaLnBrk="1" hangingPunct="1"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5175" name="Straight Arrow Connector 5127">
              <a:extLst>
                <a:ext uri="{FF2B5EF4-FFF2-40B4-BE49-F238E27FC236}">
                  <a16:creationId xmlns:a16="http://schemas.microsoft.com/office/drawing/2014/main" id="{225D052B-BE41-170E-80E1-B38BCF23E83C}"/>
                </a:ext>
              </a:extLst>
            </p:cNvPr>
            <p:cNvCxnSpPr>
              <a:cxnSpLocks noChangeShapeType="1"/>
              <a:stCxn id="5222" idx="5"/>
              <a:endCxn id="5180" idx="6"/>
            </p:cNvCxnSpPr>
            <p:nvPr/>
          </p:nvCxnSpPr>
          <p:spPr bwMode="auto">
            <a:xfrm flipH="1" flipV="1">
              <a:off x="5815017" y="27548194"/>
              <a:ext cx="3025025" cy="70412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176" name="Oval 20">
              <a:extLst>
                <a:ext uri="{FF2B5EF4-FFF2-40B4-BE49-F238E27FC236}">
                  <a16:creationId xmlns:a16="http://schemas.microsoft.com/office/drawing/2014/main" id="{77E34FA9-8A41-FC29-D951-2F51BB9C1A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3851" y="23653335"/>
              <a:ext cx="1327538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Civet</a:t>
              </a:r>
            </a:p>
          </p:txBody>
        </p:sp>
        <p:sp>
          <p:nvSpPr>
            <p:cNvPr id="5177" name="Oval 21">
              <a:extLst>
                <a:ext uri="{FF2B5EF4-FFF2-40B4-BE49-F238E27FC236}">
                  <a16:creationId xmlns:a16="http://schemas.microsoft.com/office/drawing/2014/main" id="{B1D0DF35-A7F5-AB8B-2A07-4DBEBA0284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95019" y="24696243"/>
              <a:ext cx="1327538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Tiger</a:t>
              </a:r>
            </a:p>
          </p:txBody>
        </p:sp>
        <p:sp>
          <p:nvSpPr>
            <p:cNvPr id="5178" name="Oval 22">
              <a:extLst>
                <a:ext uri="{FF2B5EF4-FFF2-40B4-BE49-F238E27FC236}">
                  <a16:creationId xmlns:a16="http://schemas.microsoft.com/office/drawing/2014/main" id="{E948AB2B-A4FE-305D-67B9-EE7D2C0734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7788" y="22932215"/>
              <a:ext cx="1476142" cy="891629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Pigeon</a:t>
              </a:r>
            </a:p>
          </p:txBody>
        </p:sp>
        <p:sp>
          <p:nvSpPr>
            <p:cNvPr id="5179" name="Oval 23">
              <a:extLst>
                <a:ext uri="{FF2B5EF4-FFF2-40B4-BE49-F238E27FC236}">
                  <a16:creationId xmlns:a16="http://schemas.microsoft.com/office/drawing/2014/main" id="{AAFBCC04-9903-DC5E-4E6C-E0EF962B3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13173" y="26248361"/>
              <a:ext cx="2080469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Nocturnal</a:t>
              </a:r>
            </a:p>
          </p:txBody>
        </p:sp>
        <p:sp>
          <p:nvSpPr>
            <p:cNvPr id="5180" name="Oval 24">
              <a:extLst>
                <a:ext uri="{FF2B5EF4-FFF2-40B4-BE49-F238E27FC236}">
                  <a16:creationId xmlns:a16="http://schemas.microsoft.com/office/drawing/2014/main" id="{59796A12-1AED-931C-3A99-06B6139EA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0363" y="27102379"/>
              <a:ext cx="1634654" cy="891629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Diurnal</a:t>
              </a:r>
            </a:p>
          </p:txBody>
        </p:sp>
        <p:sp>
          <p:nvSpPr>
            <p:cNvPr id="5181" name="Oval 25">
              <a:extLst>
                <a:ext uri="{FF2B5EF4-FFF2-40B4-BE49-F238E27FC236}">
                  <a16:creationId xmlns:a16="http://schemas.microsoft.com/office/drawing/2014/main" id="{26D34D60-218A-C9AC-2286-E8A7070F53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5008" y="28088280"/>
              <a:ext cx="2357865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Crepuscular</a:t>
              </a:r>
            </a:p>
          </p:txBody>
        </p:sp>
        <p:sp>
          <p:nvSpPr>
            <p:cNvPr id="5182" name="Oval 26">
              <a:extLst>
                <a:ext uri="{FF2B5EF4-FFF2-40B4-BE49-F238E27FC236}">
                  <a16:creationId xmlns:a16="http://schemas.microsoft.com/office/drawing/2014/main" id="{C574263C-16AD-EA70-DFFF-9340CF533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39426" y="26062624"/>
              <a:ext cx="2016074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/>
                <a:t>Carnivore</a:t>
              </a:r>
            </a:p>
          </p:txBody>
        </p:sp>
        <p:sp>
          <p:nvSpPr>
            <p:cNvPr id="5183" name="Oval 27">
              <a:extLst>
                <a:ext uri="{FF2B5EF4-FFF2-40B4-BE49-F238E27FC236}">
                  <a16:creationId xmlns:a16="http://schemas.microsoft.com/office/drawing/2014/main" id="{BE208CFC-DDD7-5799-53F4-CA70B8CEC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3382" y="28071811"/>
              <a:ext cx="2016074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Omnivore</a:t>
              </a:r>
            </a:p>
          </p:txBody>
        </p:sp>
        <p:sp>
          <p:nvSpPr>
            <p:cNvPr id="5184" name="Oval 28">
              <a:extLst>
                <a:ext uri="{FF2B5EF4-FFF2-40B4-BE49-F238E27FC236}">
                  <a16:creationId xmlns:a16="http://schemas.microsoft.com/office/drawing/2014/main" id="{CBEAEC1D-BDAD-F52D-864D-D37CE8BDE7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27671" y="23630290"/>
              <a:ext cx="1451375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Africa</a:t>
              </a:r>
            </a:p>
          </p:txBody>
        </p:sp>
        <p:sp>
          <p:nvSpPr>
            <p:cNvPr id="5185" name="Oval 29">
              <a:extLst>
                <a:ext uri="{FF2B5EF4-FFF2-40B4-BE49-F238E27FC236}">
                  <a16:creationId xmlns:a16="http://schemas.microsoft.com/office/drawing/2014/main" id="{EA95AC22-2C24-3EF7-9255-B10A54D0FF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21794" y="23230880"/>
              <a:ext cx="1723817" cy="891629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Eurasia</a:t>
              </a:r>
            </a:p>
          </p:txBody>
        </p:sp>
        <p:sp>
          <p:nvSpPr>
            <p:cNvPr id="5186" name="Oval 30">
              <a:extLst>
                <a:ext uri="{FF2B5EF4-FFF2-40B4-BE49-F238E27FC236}">
                  <a16:creationId xmlns:a16="http://schemas.microsoft.com/office/drawing/2014/main" id="{CA470240-4071-BD08-9943-7D7CBA1AAC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1457" y="30441113"/>
              <a:ext cx="1747227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Mammal</a:t>
              </a:r>
            </a:p>
          </p:txBody>
        </p:sp>
        <p:sp>
          <p:nvSpPr>
            <p:cNvPr id="5187" name="Oval 31">
              <a:extLst>
                <a:ext uri="{FF2B5EF4-FFF2-40B4-BE49-F238E27FC236}">
                  <a16:creationId xmlns:a16="http://schemas.microsoft.com/office/drawing/2014/main" id="{BA331AD0-FC47-93BB-640F-54E5BADFA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5938" y="29608879"/>
              <a:ext cx="1327538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Avian</a:t>
              </a:r>
            </a:p>
          </p:txBody>
        </p:sp>
        <p:sp>
          <p:nvSpPr>
            <p:cNvPr id="5189" name="Oval 33">
              <a:extLst>
                <a:ext uri="{FF2B5EF4-FFF2-40B4-BE49-F238E27FC236}">
                  <a16:creationId xmlns:a16="http://schemas.microsoft.com/office/drawing/2014/main" id="{AD373DB9-3725-DF44-9FE8-B58EBEF25E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6916" y="30451291"/>
              <a:ext cx="1805550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/>
                <a:t>Arboreal</a:t>
              </a:r>
            </a:p>
          </p:txBody>
        </p:sp>
        <p:sp>
          <p:nvSpPr>
            <p:cNvPr id="5190" name="Oval 34">
              <a:extLst>
                <a:ext uri="{FF2B5EF4-FFF2-40B4-BE49-F238E27FC236}">
                  <a16:creationId xmlns:a16="http://schemas.microsoft.com/office/drawing/2014/main" id="{C5EC0AC1-2DCA-98E7-8CB7-D96AE3C746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2466" y="30928764"/>
              <a:ext cx="1718634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/>
                <a:t>Aquatic</a:t>
              </a:r>
            </a:p>
          </p:txBody>
        </p:sp>
        <p:cxnSp>
          <p:nvCxnSpPr>
            <p:cNvPr id="5191" name="Straight Arrow Connector 35">
              <a:extLst>
                <a:ext uri="{FF2B5EF4-FFF2-40B4-BE49-F238E27FC236}">
                  <a16:creationId xmlns:a16="http://schemas.microsoft.com/office/drawing/2014/main" id="{33B80324-54BF-E7CA-D6A1-64C992E7CB27}"/>
                </a:ext>
              </a:extLst>
            </p:cNvPr>
            <p:cNvCxnSpPr>
              <a:cxnSpLocks/>
              <a:stCxn id="5177" idx="5"/>
              <a:endCxn id="5214" idx="1"/>
            </p:cNvCxnSpPr>
            <p:nvPr/>
          </p:nvCxnSpPr>
          <p:spPr bwMode="auto">
            <a:xfrm>
              <a:off x="5128144" y="25457297"/>
              <a:ext cx="2021759" cy="1578716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92" name="Straight Arrow Connector 36">
              <a:extLst>
                <a:ext uri="{FF2B5EF4-FFF2-40B4-BE49-F238E27FC236}">
                  <a16:creationId xmlns:a16="http://schemas.microsoft.com/office/drawing/2014/main" id="{32B9AEAB-C767-C987-1D46-F940F26CF6BE}"/>
                </a:ext>
              </a:extLst>
            </p:cNvPr>
            <p:cNvCxnSpPr>
              <a:cxnSpLocks/>
              <a:stCxn id="5176" idx="5"/>
              <a:endCxn id="5216" idx="2"/>
            </p:cNvCxnSpPr>
            <p:nvPr/>
          </p:nvCxnSpPr>
          <p:spPr bwMode="auto">
            <a:xfrm>
              <a:off x="4776976" y="24414389"/>
              <a:ext cx="3716133" cy="2065118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93" name="Straight Arrow Connector 37">
              <a:extLst>
                <a:ext uri="{FF2B5EF4-FFF2-40B4-BE49-F238E27FC236}">
                  <a16:creationId xmlns:a16="http://schemas.microsoft.com/office/drawing/2014/main" id="{FFAC0BDA-5F12-6BFE-3995-860840D5290A}"/>
                </a:ext>
              </a:extLst>
            </p:cNvPr>
            <p:cNvCxnSpPr>
              <a:cxnSpLocks/>
              <a:stCxn id="5178" idx="4"/>
              <a:endCxn id="5222" idx="1"/>
            </p:cNvCxnSpPr>
            <p:nvPr/>
          </p:nvCxnSpPr>
          <p:spPr bwMode="auto">
            <a:xfrm>
              <a:off x="5355859" y="23823844"/>
              <a:ext cx="3120279" cy="3430858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94" name="Straight Arrow Connector 38">
              <a:extLst>
                <a:ext uri="{FF2B5EF4-FFF2-40B4-BE49-F238E27FC236}">
                  <a16:creationId xmlns:a16="http://schemas.microsoft.com/office/drawing/2014/main" id="{2F535747-CF50-8C95-564A-485CCD6F48E6}"/>
                </a:ext>
              </a:extLst>
            </p:cNvPr>
            <p:cNvCxnSpPr>
              <a:cxnSpLocks/>
              <a:stCxn id="5219" idx="5"/>
              <a:endCxn id="5215" idx="1"/>
            </p:cNvCxnSpPr>
            <p:nvPr/>
          </p:nvCxnSpPr>
          <p:spPr bwMode="auto">
            <a:xfrm>
              <a:off x="7140318" y="24279850"/>
              <a:ext cx="2399039" cy="3041958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95" name="Straight Arrow Connector 39">
              <a:extLst>
                <a:ext uri="{FF2B5EF4-FFF2-40B4-BE49-F238E27FC236}">
                  <a16:creationId xmlns:a16="http://schemas.microsoft.com/office/drawing/2014/main" id="{E6A8CDDA-FBDE-685B-326C-7CB78C05C024}"/>
                </a:ext>
              </a:extLst>
            </p:cNvPr>
            <p:cNvCxnSpPr>
              <a:cxnSpLocks/>
              <a:stCxn id="5220" idx="5"/>
              <a:endCxn id="5217" idx="1"/>
            </p:cNvCxnSpPr>
            <p:nvPr/>
          </p:nvCxnSpPr>
          <p:spPr bwMode="auto">
            <a:xfrm>
              <a:off x="7091582" y="25272529"/>
              <a:ext cx="1181892" cy="2969423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96" name="Straight Arrow Connector 40">
              <a:extLst>
                <a:ext uri="{FF2B5EF4-FFF2-40B4-BE49-F238E27FC236}">
                  <a16:creationId xmlns:a16="http://schemas.microsoft.com/office/drawing/2014/main" id="{946B37CE-FE03-0664-96E3-D6B25B4B0774}"/>
                </a:ext>
              </a:extLst>
            </p:cNvPr>
            <p:cNvCxnSpPr>
              <a:cxnSpLocks/>
              <a:stCxn id="5186" idx="0"/>
              <a:endCxn id="5214" idx="4"/>
            </p:cNvCxnSpPr>
            <p:nvPr/>
          </p:nvCxnSpPr>
          <p:spPr bwMode="auto">
            <a:xfrm flipV="1">
              <a:off x="6245071" y="27475284"/>
              <a:ext cx="1086784" cy="2965829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97" name="Straight Arrow Connector 41">
              <a:extLst>
                <a:ext uri="{FF2B5EF4-FFF2-40B4-BE49-F238E27FC236}">
                  <a16:creationId xmlns:a16="http://schemas.microsoft.com/office/drawing/2014/main" id="{D54C2DFF-99FB-E67E-7371-AD000D48EA3A}"/>
                </a:ext>
              </a:extLst>
            </p:cNvPr>
            <p:cNvCxnSpPr>
              <a:cxnSpLocks/>
              <a:stCxn id="5186" idx="0"/>
              <a:endCxn id="5217" idx="3"/>
            </p:cNvCxnSpPr>
            <p:nvPr/>
          </p:nvCxnSpPr>
          <p:spPr bwMode="auto">
            <a:xfrm flipV="1">
              <a:off x="6245071" y="28605856"/>
              <a:ext cx="2028403" cy="1835257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98" name="Straight Arrow Connector 42">
              <a:extLst>
                <a:ext uri="{FF2B5EF4-FFF2-40B4-BE49-F238E27FC236}">
                  <a16:creationId xmlns:a16="http://schemas.microsoft.com/office/drawing/2014/main" id="{2BECF91E-2ACA-84D2-A825-149AF9DFF092}"/>
                </a:ext>
              </a:extLst>
            </p:cNvPr>
            <p:cNvCxnSpPr>
              <a:cxnSpLocks/>
              <a:stCxn id="5186" idx="0"/>
              <a:endCxn id="5216" idx="4"/>
            </p:cNvCxnSpPr>
            <p:nvPr/>
          </p:nvCxnSpPr>
          <p:spPr bwMode="auto">
            <a:xfrm flipV="1">
              <a:off x="6245071" y="26736826"/>
              <a:ext cx="2505357" cy="3704287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99" name="Straight Arrow Connector 43">
              <a:extLst>
                <a:ext uri="{FF2B5EF4-FFF2-40B4-BE49-F238E27FC236}">
                  <a16:creationId xmlns:a16="http://schemas.microsoft.com/office/drawing/2014/main" id="{5259E201-A16F-D9C3-145A-0E941F8205B6}"/>
                </a:ext>
              </a:extLst>
            </p:cNvPr>
            <p:cNvCxnSpPr>
              <a:cxnSpLocks noChangeShapeType="1"/>
              <a:stCxn id="5187" idx="0"/>
              <a:endCxn id="5222" idx="3"/>
            </p:cNvCxnSpPr>
            <p:nvPr/>
          </p:nvCxnSpPr>
          <p:spPr bwMode="auto">
            <a:xfrm flipV="1">
              <a:off x="5419707" y="27618606"/>
              <a:ext cx="3056431" cy="1990273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0" name="Straight Arrow Connector 44">
              <a:extLst>
                <a:ext uri="{FF2B5EF4-FFF2-40B4-BE49-F238E27FC236}">
                  <a16:creationId xmlns:a16="http://schemas.microsoft.com/office/drawing/2014/main" id="{A53E11E1-9FEE-0CBE-28F6-66C0C1B7FF75}"/>
                </a:ext>
              </a:extLst>
            </p:cNvPr>
            <p:cNvCxnSpPr>
              <a:cxnSpLocks noChangeShapeType="1"/>
              <a:stCxn id="5187" idx="0"/>
              <a:endCxn id="5215" idx="3"/>
            </p:cNvCxnSpPr>
            <p:nvPr/>
          </p:nvCxnSpPr>
          <p:spPr bwMode="auto">
            <a:xfrm flipV="1">
              <a:off x="5419707" y="27685712"/>
              <a:ext cx="4119650" cy="1923167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1" name="Straight Arrow Connector 45">
              <a:extLst>
                <a:ext uri="{FF2B5EF4-FFF2-40B4-BE49-F238E27FC236}">
                  <a16:creationId xmlns:a16="http://schemas.microsoft.com/office/drawing/2014/main" id="{038DC5AC-64CF-6FAB-6DBD-C918F47A4843}"/>
                </a:ext>
              </a:extLst>
            </p:cNvPr>
            <p:cNvCxnSpPr>
              <a:cxnSpLocks/>
              <a:stCxn id="5221" idx="4"/>
              <a:endCxn id="5217" idx="7"/>
            </p:cNvCxnSpPr>
            <p:nvPr/>
          </p:nvCxnSpPr>
          <p:spPr bwMode="auto">
            <a:xfrm flipH="1">
              <a:off x="8637377" y="25271458"/>
              <a:ext cx="2022636" cy="2970494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2" name="Straight Arrow Connector 46">
              <a:extLst>
                <a:ext uri="{FF2B5EF4-FFF2-40B4-BE49-F238E27FC236}">
                  <a16:creationId xmlns:a16="http://schemas.microsoft.com/office/drawing/2014/main" id="{16E8B6BB-49CD-EAAC-635E-AC86053F5C95}"/>
                </a:ext>
              </a:extLst>
            </p:cNvPr>
            <p:cNvCxnSpPr>
              <a:cxnSpLocks/>
              <a:stCxn id="5214" idx="7"/>
              <a:endCxn id="5185" idx="3"/>
            </p:cNvCxnSpPr>
            <p:nvPr/>
          </p:nvCxnSpPr>
          <p:spPr bwMode="auto">
            <a:xfrm flipV="1">
              <a:off x="7513807" y="23991933"/>
              <a:ext cx="2760434" cy="3044080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3" name="Straight Arrow Connector 47">
              <a:extLst>
                <a:ext uri="{FF2B5EF4-FFF2-40B4-BE49-F238E27FC236}">
                  <a16:creationId xmlns:a16="http://schemas.microsoft.com/office/drawing/2014/main" id="{E09FFC3E-7781-F1C7-65CA-97A213CD77DB}"/>
                </a:ext>
              </a:extLst>
            </p:cNvPr>
            <p:cNvCxnSpPr>
              <a:cxnSpLocks/>
              <a:stCxn id="5216" idx="0"/>
              <a:endCxn id="5184" idx="4"/>
            </p:cNvCxnSpPr>
            <p:nvPr/>
          </p:nvCxnSpPr>
          <p:spPr bwMode="auto">
            <a:xfrm flipV="1">
              <a:off x="8750428" y="24521920"/>
              <a:ext cx="402931" cy="1700268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4" name="Straight Arrow Connector 48">
              <a:extLst>
                <a:ext uri="{FF2B5EF4-FFF2-40B4-BE49-F238E27FC236}">
                  <a16:creationId xmlns:a16="http://schemas.microsoft.com/office/drawing/2014/main" id="{93095F69-F56C-6DC8-B0A0-6088A414F640}"/>
                </a:ext>
              </a:extLst>
            </p:cNvPr>
            <p:cNvCxnSpPr>
              <a:cxnSpLocks noChangeShapeType="1"/>
              <a:stCxn id="5214" idx="6"/>
              <a:endCxn id="5182" idx="2"/>
            </p:cNvCxnSpPr>
            <p:nvPr/>
          </p:nvCxnSpPr>
          <p:spPr bwMode="auto">
            <a:xfrm flipV="1">
              <a:off x="7589174" y="26508439"/>
              <a:ext cx="3650252" cy="709526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5" name="Straight Arrow Connector 49">
              <a:extLst>
                <a:ext uri="{FF2B5EF4-FFF2-40B4-BE49-F238E27FC236}">
                  <a16:creationId xmlns:a16="http://schemas.microsoft.com/office/drawing/2014/main" id="{B564F881-054A-02F0-7D8D-2FC3443CCC08}"/>
                </a:ext>
              </a:extLst>
            </p:cNvPr>
            <p:cNvCxnSpPr>
              <a:cxnSpLocks noChangeShapeType="1"/>
              <a:stCxn id="5217" idx="6"/>
              <a:endCxn id="5182" idx="2"/>
            </p:cNvCxnSpPr>
            <p:nvPr/>
          </p:nvCxnSpPr>
          <p:spPr bwMode="auto">
            <a:xfrm flipV="1">
              <a:off x="8712745" y="26508439"/>
              <a:ext cx="2526681" cy="1915465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6" name="Straight Arrow Connector 50">
              <a:extLst>
                <a:ext uri="{FF2B5EF4-FFF2-40B4-BE49-F238E27FC236}">
                  <a16:creationId xmlns:a16="http://schemas.microsoft.com/office/drawing/2014/main" id="{C19A3B22-58CE-C20B-A080-11C8DBDB8930}"/>
                </a:ext>
              </a:extLst>
            </p:cNvPr>
            <p:cNvCxnSpPr>
              <a:cxnSpLocks noChangeShapeType="1"/>
              <a:stCxn id="5216" idx="6"/>
              <a:endCxn id="5182" idx="2"/>
            </p:cNvCxnSpPr>
            <p:nvPr/>
          </p:nvCxnSpPr>
          <p:spPr bwMode="auto">
            <a:xfrm>
              <a:off x="9007747" y="26479507"/>
              <a:ext cx="2231679" cy="28932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7" name="Straight Arrow Connector 51">
              <a:extLst>
                <a:ext uri="{FF2B5EF4-FFF2-40B4-BE49-F238E27FC236}">
                  <a16:creationId xmlns:a16="http://schemas.microsoft.com/office/drawing/2014/main" id="{80E4824D-4DAC-7711-92D8-EA5B2651A0F6}"/>
                </a:ext>
              </a:extLst>
            </p:cNvPr>
            <p:cNvCxnSpPr>
              <a:cxnSpLocks noChangeShapeType="1"/>
              <a:stCxn id="5183" idx="2"/>
              <a:endCxn id="5215" idx="6"/>
            </p:cNvCxnSpPr>
            <p:nvPr/>
          </p:nvCxnSpPr>
          <p:spPr bwMode="auto">
            <a:xfrm flipH="1" flipV="1">
              <a:off x="9978628" y="27503760"/>
              <a:ext cx="1174754" cy="1013866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8" name="Straight Arrow Connector 52">
              <a:extLst>
                <a:ext uri="{FF2B5EF4-FFF2-40B4-BE49-F238E27FC236}">
                  <a16:creationId xmlns:a16="http://schemas.microsoft.com/office/drawing/2014/main" id="{FF2A0A36-BE66-017F-EB2A-001BD93D3305}"/>
                </a:ext>
              </a:extLst>
            </p:cNvPr>
            <p:cNvCxnSpPr>
              <a:cxnSpLocks noChangeShapeType="1"/>
              <a:stCxn id="5222" idx="6"/>
              <a:endCxn id="5218" idx="2"/>
            </p:cNvCxnSpPr>
            <p:nvPr/>
          </p:nvCxnSpPr>
          <p:spPr bwMode="auto">
            <a:xfrm>
              <a:off x="8915409" y="27436654"/>
              <a:ext cx="2901888" cy="67106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09" name="Straight Arrow Connector 53">
              <a:extLst>
                <a:ext uri="{FF2B5EF4-FFF2-40B4-BE49-F238E27FC236}">
                  <a16:creationId xmlns:a16="http://schemas.microsoft.com/office/drawing/2014/main" id="{B8770DB2-7366-7986-E6F7-D9655C44B68F}"/>
                </a:ext>
              </a:extLst>
            </p:cNvPr>
            <p:cNvCxnSpPr>
              <a:cxnSpLocks noChangeShapeType="1"/>
              <a:stCxn id="5217" idx="5"/>
              <a:endCxn id="5190" idx="1"/>
            </p:cNvCxnSpPr>
            <p:nvPr/>
          </p:nvCxnSpPr>
          <p:spPr bwMode="auto">
            <a:xfrm>
              <a:off x="8637377" y="28605856"/>
              <a:ext cx="1326776" cy="2453483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10" name="Straight Arrow Connector 54">
              <a:extLst>
                <a:ext uri="{FF2B5EF4-FFF2-40B4-BE49-F238E27FC236}">
                  <a16:creationId xmlns:a16="http://schemas.microsoft.com/office/drawing/2014/main" id="{E6D3983C-A3CB-1964-D7DE-749147CFA3D2}"/>
                </a:ext>
              </a:extLst>
            </p:cNvPr>
            <p:cNvCxnSpPr>
              <a:cxnSpLocks noChangeShapeType="1"/>
              <a:stCxn id="5189" idx="0"/>
              <a:endCxn id="5216" idx="5"/>
            </p:cNvCxnSpPr>
            <p:nvPr/>
          </p:nvCxnSpPr>
          <p:spPr bwMode="auto">
            <a:xfrm flipV="1">
              <a:off x="8809691" y="26661459"/>
              <a:ext cx="122689" cy="3789832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11" name="Straight Arrow Connector 55">
              <a:extLst>
                <a:ext uri="{FF2B5EF4-FFF2-40B4-BE49-F238E27FC236}">
                  <a16:creationId xmlns:a16="http://schemas.microsoft.com/office/drawing/2014/main" id="{7E79FF56-109C-136A-D148-FF9132C61D31}"/>
                </a:ext>
              </a:extLst>
            </p:cNvPr>
            <p:cNvCxnSpPr>
              <a:cxnSpLocks noChangeShapeType="1"/>
              <a:stCxn id="5216" idx="2"/>
              <a:endCxn id="5179" idx="6"/>
            </p:cNvCxnSpPr>
            <p:nvPr/>
          </p:nvCxnSpPr>
          <p:spPr bwMode="auto">
            <a:xfrm flipH="1">
              <a:off x="4793642" y="26479507"/>
              <a:ext cx="3699467" cy="214669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12" name="Straight Arrow Connector 56">
              <a:extLst>
                <a:ext uri="{FF2B5EF4-FFF2-40B4-BE49-F238E27FC236}">
                  <a16:creationId xmlns:a16="http://schemas.microsoft.com/office/drawing/2014/main" id="{2A5D8F02-A038-56E4-2918-41C2C3D85FA1}"/>
                </a:ext>
              </a:extLst>
            </p:cNvPr>
            <p:cNvCxnSpPr>
              <a:cxnSpLocks noChangeShapeType="1"/>
              <a:stCxn id="5214" idx="3"/>
              <a:endCxn id="5180" idx="6"/>
            </p:cNvCxnSpPr>
            <p:nvPr/>
          </p:nvCxnSpPr>
          <p:spPr bwMode="auto">
            <a:xfrm flipH="1">
              <a:off x="5815017" y="27399917"/>
              <a:ext cx="1334886" cy="148277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13" name="Straight Arrow Connector 57">
              <a:extLst>
                <a:ext uri="{FF2B5EF4-FFF2-40B4-BE49-F238E27FC236}">
                  <a16:creationId xmlns:a16="http://schemas.microsoft.com/office/drawing/2014/main" id="{E5716890-6547-DB4C-D8BC-C492BDD944A7}"/>
                </a:ext>
              </a:extLst>
            </p:cNvPr>
            <p:cNvCxnSpPr>
              <a:cxnSpLocks noChangeShapeType="1"/>
              <a:stCxn id="5215" idx="3"/>
              <a:endCxn id="5181" idx="6"/>
            </p:cNvCxnSpPr>
            <p:nvPr/>
          </p:nvCxnSpPr>
          <p:spPr bwMode="auto">
            <a:xfrm flipH="1">
              <a:off x="5372873" y="27685712"/>
              <a:ext cx="4166484" cy="848383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214" name="Oval 58">
              <a:extLst>
                <a:ext uri="{FF2B5EF4-FFF2-40B4-BE49-F238E27FC236}">
                  <a16:creationId xmlns:a16="http://schemas.microsoft.com/office/drawing/2014/main" id="{C2F5A8CC-CA89-0320-ED58-BB96136210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74536" y="26960646"/>
              <a:ext cx="514638" cy="514638"/>
            </a:xfrm>
            <a:prstGeom prst="ellipse">
              <a:avLst/>
            </a:prstGeom>
            <a:solidFill>
              <a:schemeClr val="accent1"/>
            </a:solidFill>
            <a:ln w="63500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DE"/>
            </a:p>
          </p:txBody>
        </p:sp>
        <p:sp>
          <p:nvSpPr>
            <p:cNvPr id="5215" name="Oval 59">
              <a:extLst>
                <a:ext uri="{FF2B5EF4-FFF2-40B4-BE49-F238E27FC236}">
                  <a16:creationId xmlns:a16="http://schemas.microsoft.com/office/drawing/2014/main" id="{AE006795-C211-DED8-5777-F26CC5E70B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63990" y="27246441"/>
              <a:ext cx="514638" cy="514638"/>
            </a:xfrm>
            <a:prstGeom prst="ellipse">
              <a:avLst/>
            </a:prstGeom>
            <a:solidFill>
              <a:schemeClr val="accent1"/>
            </a:solidFill>
            <a:ln w="63500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DE"/>
            </a:p>
          </p:txBody>
        </p:sp>
        <p:sp>
          <p:nvSpPr>
            <p:cNvPr id="5216" name="Oval 61">
              <a:extLst>
                <a:ext uri="{FF2B5EF4-FFF2-40B4-BE49-F238E27FC236}">
                  <a16:creationId xmlns:a16="http://schemas.microsoft.com/office/drawing/2014/main" id="{C53048B2-BD27-5517-80BF-D2F11C0C16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3109" y="26222188"/>
              <a:ext cx="514638" cy="514638"/>
            </a:xfrm>
            <a:prstGeom prst="ellipse">
              <a:avLst/>
            </a:prstGeom>
            <a:solidFill>
              <a:schemeClr val="accent1"/>
            </a:solidFill>
            <a:ln w="63500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DE"/>
            </a:p>
          </p:txBody>
        </p:sp>
        <p:sp>
          <p:nvSpPr>
            <p:cNvPr id="5217" name="Oval 62">
              <a:extLst>
                <a:ext uri="{FF2B5EF4-FFF2-40B4-BE49-F238E27FC236}">
                  <a16:creationId xmlns:a16="http://schemas.microsoft.com/office/drawing/2014/main" id="{40617110-6553-AED8-2321-5E61A84B14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8107" y="28166585"/>
              <a:ext cx="514638" cy="514638"/>
            </a:xfrm>
            <a:prstGeom prst="ellipse">
              <a:avLst/>
            </a:prstGeom>
            <a:solidFill>
              <a:schemeClr val="accent1"/>
            </a:solidFill>
            <a:ln w="63500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DE"/>
            </a:p>
          </p:txBody>
        </p:sp>
        <p:sp>
          <p:nvSpPr>
            <p:cNvPr id="5218" name="Oval 5119">
              <a:extLst>
                <a:ext uri="{FF2B5EF4-FFF2-40B4-BE49-F238E27FC236}">
                  <a16:creationId xmlns:a16="http://schemas.microsoft.com/office/drawing/2014/main" id="{53227339-D5FD-D14E-4F18-DBF01A5B83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17297" y="27057945"/>
              <a:ext cx="2016074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/>
                <a:t>Herbivore</a:t>
              </a:r>
            </a:p>
          </p:txBody>
        </p:sp>
        <p:sp>
          <p:nvSpPr>
            <p:cNvPr id="5219" name="Oval 5120">
              <a:extLst>
                <a:ext uri="{FF2B5EF4-FFF2-40B4-BE49-F238E27FC236}">
                  <a16:creationId xmlns:a16="http://schemas.microsoft.com/office/drawing/2014/main" id="{B4F9DE55-564A-FB28-C069-F057B80825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0352" y="23518797"/>
              <a:ext cx="1476142" cy="891629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 err="1"/>
                <a:t>Potoo</a:t>
              </a:r>
              <a:endParaRPr lang="en-US" altLang="en-DE" sz="2000" b="1" dirty="0"/>
            </a:p>
          </p:txBody>
        </p:sp>
        <p:sp>
          <p:nvSpPr>
            <p:cNvPr id="5220" name="Oval 5121">
              <a:extLst>
                <a:ext uri="{FF2B5EF4-FFF2-40B4-BE49-F238E27FC236}">
                  <a16:creationId xmlns:a16="http://schemas.microsoft.com/office/drawing/2014/main" id="{B6D0976C-3642-14B5-D699-175CCA7688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0467" y="24511476"/>
              <a:ext cx="1782099" cy="891629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Manatee</a:t>
              </a:r>
            </a:p>
          </p:txBody>
        </p:sp>
        <p:sp>
          <p:nvSpPr>
            <p:cNvPr id="5221" name="Oval 5122">
              <a:extLst>
                <a:ext uri="{FF2B5EF4-FFF2-40B4-BE49-F238E27FC236}">
                  <a16:creationId xmlns:a16="http://schemas.microsoft.com/office/drawing/2014/main" id="{97E8EE12-93D6-7196-E112-C843AB2B6D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74415" y="24379828"/>
              <a:ext cx="2171195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 dirty="0"/>
                <a:t>Americas</a:t>
              </a:r>
            </a:p>
          </p:txBody>
        </p:sp>
        <p:sp>
          <p:nvSpPr>
            <p:cNvPr id="5222" name="Oval 60">
              <a:extLst>
                <a:ext uri="{FF2B5EF4-FFF2-40B4-BE49-F238E27FC236}">
                  <a16:creationId xmlns:a16="http://schemas.microsoft.com/office/drawing/2014/main" id="{1C8A794A-E2F1-72D6-3A54-8EFB2B093E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0771" y="27179335"/>
              <a:ext cx="514638" cy="514638"/>
            </a:xfrm>
            <a:prstGeom prst="ellipse">
              <a:avLst/>
            </a:prstGeom>
            <a:solidFill>
              <a:schemeClr val="accent1"/>
            </a:solidFill>
            <a:ln w="63500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DE"/>
            </a:p>
          </p:txBody>
        </p:sp>
        <p:cxnSp>
          <p:nvCxnSpPr>
            <p:cNvPr id="5223" name="Straight Arrow Connector 5130">
              <a:extLst>
                <a:ext uri="{FF2B5EF4-FFF2-40B4-BE49-F238E27FC236}">
                  <a16:creationId xmlns:a16="http://schemas.microsoft.com/office/drawing/2014/main" id="{97F5ADDE-330A-CE00-CAFB-CE5780F3B849}"/>
                </a:ext>
              </a:extLst>
            </p:cNvPr>
            <p:cNvCxnSpPr>
              <a:cxnSpLocks/>
              <a:stCxn id="5188" idx="1"/>
              <a:endCxn id="5214" idx="5"/>
            </p:cNvCxnSpPr>
            <p:nvPr/>
          </p:nvCxnSpPr>
          <p:spPr bwMode="auto">
            <a:xfrm flipH="1" flipV="1">
              <a:off x="7513807" y="27399917"/>
              <a:ext cx="2113437" cy="2393477"/>
            </a:xfrm>
            <a:prstGeom prst="straightConnector1">
              <a:avLst/>
            </a:prstGeom>
            <a:noFill/>
            <a:ln w="44450" algn="ctr">
              <a:solidFill>
                <a:schemeClr val="tx1"/>
              </a:solidFill>
              <a:round/>
              <a:headEnd type="stealth" w="lg" len="lg"/>
              <a:tailEnd type="stealth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188" name="Oval 32">
              <a:extLst>
                <a:ext uri="{FF2B5EF4-FFF2-40B4-BE49-F238E27FC236}">
                  <a16:creationId xmlns:a16="http://schemas.microsoft.com/office/drawing/2014/main" id="{7BC802EB-0737-E60C-315A-92E7D604C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31997" y="29662818"/>
              <a:ext cx="2016074" cy="891630"/>
            </a:xfrm>
            <a:prstGeom prst="ellipse">
              <a:avLst/>
            </a:prstGeom>
            <a:solidFill>
              <a:schemeClr val="bg1"/>
            </a:solidFill>
            <a:ln w="635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2000" b="1"/>
                <a:t>Terrestrial</a:t>
              </a:r>
            </a:p>
          </p:txBody>
        </p:sp>
      </p:grpSp>
      <p:sp>
        <p:nvSpPr>
          <p:cNvPr id="5167" name="Rectangle 97">
            <a:extLst>
              <a:ext uri="{FF2B5EF4-FFF2-40B4-BE49-F238E27FC236}">
                <a16:creationId xmlns:a16="http://schemas.microsoft.com/office/drawing/2014/main" id="{E5D307E8-1086-BF83-E5C1-D13C06B29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6029" y="15048135"/>
            <a:ext cx="13910761" cy="2268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176713">
              <a:lnSpc>
                <a:spcPct val="110000"/>
              </a:lnSpc>
              <a:defRPr sz="4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666750" indent="-658813" defTabSz="4176713">
              <a:lnSpc>
                <a:spcPts val="10963"/>
              </a:lnSpc>
              <a:buFont typeface="Arial" panose="020B0604020202020204" pitchFamily="34" charset="0"/>
              <a:buChar char="I"/>
              <a:defRPr sz="9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717675" indent="-1042988" defTabSz="4176713">
              <a:lnSpc>
                <a:spcPts val="10963"/>
              </a:lnSpc>
              <a:buFont typeface="Arial" panose="020B0604020202020204" pitchFamily="34" charset="0"/>
              <a:buChar char="–"/>
              <a:defRPr sz="91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2538413" indent="-812800" defTabSz="4176713">
              <a:lnSpc>
                <a:spcPts val="10963"/>
              </a:lnSpc>
              <a:buChar char="•"/>
              <a:defRPr sz="91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6554788" indent="-819150" defTabSz="4176713">
              <a:lnSpc>
                <a:spcPts val="12788"/>
              </a:lnSpc>
              <a:buChar char="»"/>
              <a:defRPr sz="91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7011988" indent="-819150" defTabSz="4176713" eaLnBrk="0" fontAlgn="base" hangingPunct="0">
              <a:lnSpc>
                <a:spcPts val="12788"/>
              </a:lnSpc>
              <a:spcBef>
                <a:spcPct val="0"/>
              </a:spcBef>
              <a:spcAft>
                <a:spcPct val="0"/>
              </a:spcAft>
              <a:buChar char="»"/>
              <a:defRPr sz="91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7469188" indent="-819150" defTabSz="4176713" eaLnBrk="0" fontAlgn="base" hangingPunct="0">
              <a:lnSpc>
                <a:spcPts val="12788"/>
              </a:lnSpc>
              <a:spcBef>
                <a:spcPct val="0"/>
              </a:spcBef>
              <a:spcAft>
                <a:spcPct val="0"/>
              </a:spcAft>
              <a:buChar char="»"/>
              <a:defRPr sz="91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7926388" indent="-819150" defTabSz="4176713" eaLnBrk="0" fontAlgn="base" hangingPunct="0">
              <a:lnSpc>
                <a:spcPts val="12788"/>
              </a:lnSpc>
              <a:spcBef>
                <a:spcPct val="0"/>
              </a:spcBef>
              <a:spcAft>
                <a:spcPct val="0"/>
              </a:spcAft>
              <a:buChar char="»"/>
              <a:defRPr sz="91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8383588" indent="-819150" defTabSz="4176713" eaLnBrk="0" fontAlgn="base" hangingPunct="0">
              <a:lnSpc>
                <a:spcPts val="12788"/>
              </a:lnSpc>
              <a:spcBef>
                <a:spcPct val="0"/>
              </a:spcBef>
              <a:spcAft>
                <a:spcPct val="0"/>
              </a:spcAft>
              <a:buChar char="»"/>
              <a:defRPr sz="91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DE" altLang="en-DE" sz="4400" b="1" dirty="0"/>
              <a:t>Connectionist model of associative memory</a:t>
            </a:r>
          </a:p>
          <a:p>
            <a:pPr algn="ctr" eaLnBrk="1" hangingPunct="1"/>
            <a:r>
              <a:rPr lang="en-DE" altLang="en-DE" sz="4400" i="1" dirty="0"/>
              <a:t>Interactive Activation and Competition (IAC) Network</a:t>
            </a:r>
          </a:p>
          <a:p>
            <a:pPr algn="ctr" eaLnBrk="1" hangingPunct="1"/>
            <a:endParaRPr lang="en-DE" altLang="en-DE" sz="4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9C86E-2E93-139D-D4CD-A9C14D8F09D9}"/>
              </a:ext>
            </a:extLst>
          </p:cNvPr>
          <p:cNvSpPr txBox="1"/>
          <p:nvPr/>
        </p:nvSpPr>
        <p:spPr>
          <a:xfrm>
            <a:off x="15583830" y="37569233"/>
            <a:ext cx="1413564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/>
              <a:t>Key literature</a:t>
            </a:r>
            <a:endParaRPr lang="en-US" sz="4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Berlyne, D. E. (1960). Conflict, arousal, and curiosity. McGraw-Hill Book Company.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Brooks, G., Yang, H., &amp; Köhler, S. (2021). Feeling-of-knowing experiences breed curiosity. Memory, 29(2).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Koriat</a:t>
            </a:r>
            <a:r>
              <a:rPr lang="en-US" sz="1600" dirty="0"/>
              <a:t>, A. (1993). How do we know that we know? The accessibility model of the feeling of knowing. Psychological review, 100(4).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McClelland, J. L. (1981). Retrieving general and specific information from stored knowledge of specifics. In Proceedings of the Third Annual Conference of the Cognitive Science Society.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Metcalfe, J., Schwartz, B. L., &amp; </a:t>
            </a:r>
            <a:r>
              <a:rPr lang="en-US" sz="1600" dirty="0" err="1"/>
              <a:t>Eich</a:t>
            </a:r>
            <a:r>
              <a:rPr lang="en-US" sz="1600" dirty="0"/>
              <a:t>, T. S. (2020). Epistemic curiosity and the region of proximal learning. Current opinion in behavioral sciences, 35.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Ten, A., </a:t>
            </a:r>
            <a:r>
              <a:rPr lang="en-US" sz="1600" dirty="0" err="1"/>
              <a:t>Oudeyer</a:t>
            </a:r>
            <a:r>
              <a:rPr lang="en-US" sz="1600" dirty="0"/>
              <a:t>, P-Y., Sakaki, M., &amp; Murayama, K. (in review). The curious U: Integrating theories linking knowledge and information-seeking behavior.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grpSp>
        <p:nvGrpSpPr>
          <p:cNvPr id="5528" name="Group 5527">
            <a:extLst>
              <a:ext uri="{FF2B5EF4-FFF2-40B4-BE49-F238E27FC236}">
                <a16:creationId xmlns:a16="http://schemas.microsoft.com/office/drawing/2014/main" id="{80A3E7BA-EE0B-7878-51DE-5B49DAC7BD56}"/>
              </a:ext>
            </a:extLst>
          </p:cNvPr>
          <p:cNvGrpSpPr/>
          <p:nvPr/>
        </p:nvGrpSpPr>
        <p:grpSpPr>
          <a:xfrm>
            <a:off x="1448743" y="31050056"/>
            <a:ext cx="13232409" cy="3783822"/>
            <a:chOff x="1214122" y="28221193"/>
            <a:chExt cx="13232409" cy="3783822"/>
          </a:xfrm>
        </p:grpSpPr>
        <p:sp>
          <p:nvSpPr>
            <p:cNvPr id="5455" name="TextBox 5454">
              <a:extLst>
                <a:ext uri="{FF2B5EF4-FFF2-40B4-BE49-F238E27FC236}">
                  <a16:creationId xmlns:a16="http://schemas.microsoft.com/office/drawing/2014/main" id="{FA04B72E-50F2-EC3A-657E-10A1630B7A4D}"/>
                </a:ext>
              </a:extLst>
            </p:cNvPr>
            <p:cNvSpPr txBox="1"/>
            <p:nvPr/>
          </p:nvSpPr>
          <p:spPr>
            <a:xfrm>
              <a:off x="1214122" y="28221193"/>
              <a:ext cx="132324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/>
                <a:t>What do you know about the </a:t>
              </a:r>
              <a:r>
                <a:rPr lang="en-US" sz="3600" b="1" dirty="0"/>
                <a:t>European beaver</a:t>
              </a:r>
              <a:r>
                <a:rPr lang="en-US" sz="3600" dirty="0"/>
                <a:t>?</a:t>
              </a:r>
            </a:p>
          </p:txBody>
        </p:sp>
        <p:pic>
          <p:nvPicPr>
            <p:cNvPr id="5494" name="Graphic 5493">
              <a:extLst>
                <a:ext uri="{FF2B5EF4-FFF2-40B4-BE49-F238E27FC236}">
                  <a16:creationId xmlns:a16="http://schemas.microsoft.com/office/drawing/2014/main" id="{2FAD017A-28F8-F326-C801-8F6FE83B3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910745" y="29090276"/>
              <a:ext cx="11658956" cy="2914739"/>
            </a:xfrm>
            <a:prstGeom prst="rect">
              <a:avLst/>
            </a:prstGeom>
          </p:spPr>
        </p:pic>
      </p:grpSp>
      <p:grpSp>
        <p:nvGrpSpPr>
          <p:cNvPr id="5537" name="Group 5536">
            <a:extLst>
              <a:ext uri="{FF2B5EF4-FFF2-40B4-BE49-F238E27FC236}">
                <a16:creationId xmlns:a16="http://schemas.microsoft.com/office/drawing/2014/main" id="{2C8DE9F1-5305-C3C6-F9DB-CB6ABAB1EF63}"/>
              </a:ext>
            </a:extLst>
          </p:cNvPr>
          <p:cNvGrpSpPr/>
          <p:nvPr/>
        </p:nvGrpSpPr>
        <p:grpSpPr>
          <a:xfrm>
            <a:off x="15539489" y="7401081"/>
            <a:ext cx="14135641" cy="17636888"/>
            <a:chOff x="15539489" y="7401081"/>
            <a:chExt cx="14135641" cy="1763688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9BCB2CF-38D3-7092-9FD2-1B7A3195F4B5}"/>
                </a:ext>
              </a:extLst>
            </p:cNvPr>
            <p:cNvSpPr txBox="1"/>
            <p:nvPr/>
          </p:nvSpPr>
          <p:spPr>
            <a:xfrm>
              <a:off x="15539489" y="7401081"/>
              <a:ext cx="141356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/>
                <a:t>Inverted </a:t>
              </a:r>
              <a:r>
                <a:rPr lang="en-US" sz="4400" b="1" i="1" dirty="0"/>
                <a:t>U</a:t>
              </a:r>
              <a:r>
                <a:rPr lang="en-US" sz="4400" b="1" dirty="0"/>
                <a:t> between knowledge and curiosity</a:t>
              </a:r>
            </a:p>
          </p:txBody>
        </p:sp>
        <p:grpSp>
          <p:nvGrpSpPr>
            <p:cNvPr id="5262" name="Group 5261">
              <a:extLst>
                <a:ext uri="{FF2B5EF4-FFF2-40B4-BE49-F238E27FC236}">
                  <a16:creationId xmlns:a16="http://schemas.microsoft.com/office/drawing/2014/main" id="{8E235E16-95D9-A28D-E9B0-2ED3305B41B9}"/>
                </a:ext>
              </a:extLst>
            </p:cNvPr>
            <p:cNvGrpSpPr/>
            <p:nvPr/>
          </p:nvGrpSpPr>
          <p:grpSpPr>
            <a:xfrm>
              <a:off x="19566920" y="8630748"/>
              <a:ext cx="7007992" cy="2446353"/>
              <a:chOff x="17192828" y="23407597"/>
              <a:chExt cx="7140652" cy="2492662"/>
            </a:xfrm>
          </p:grpSpPr>
          <p:pic>
            <p:nvPicPr>
              <p:cNvPr id="5259" name="Graphic 5258">
                <a:extLst>
                  <a:ext uri="{FF2B5EF4-FFF2-40B4-BE49-F238E27FC236}">
                    <a16:creationId xmlns:a16="http://schemas.microsoft.com/office/drawing/2014/main" id="{1BD79006-A559-D82C-52E1-FBF82B1817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17192828" y="23657195"/>
                <a:ext cx="2069427" cy="1923712"/>
              </a:xfrm>
              <a:prstGeom prst="rect">
                <a:avLst/>
              </a:prstGeom>
            </p:spPr>
          </p:pic>
          <p:sp>
            <p:nvSpPr>
              <p:cNvPr id="5260" name="Cloud Callout 5259">
                <a:extLst>
                  <a:ext uri="{FF2B5EF4-FFF2-40B4-BE49-F238E27FC236}">
                    <a16:creationId xmlns:a16="http://schemas.microsoft.com/office/drawing/2014/main" id="{E3484837-425F-AFE5-B22C-723FE6054579}"/>
                  </a:ext>
                </a:extLst>
              </p:cNvPr>
              <p:cNvSpPr/>
              <p:nvPr/>
            </p:nvSpPr>
            <p:spPr bwMode="auto">
              <a:xfrm>
                <a:off x="20796871" y="23407597"/>
                <a:ext cx="3536609" cy="2492662"/>
              </a:xfrm>
              <a:custGeom>
                <a:avLst/>
                <a:gdLst>
                  <a:gd name="connsiteX0" fmla="*/ 319277 w 3536609"/>
                  <a:gd name="connsiteY0" fmla="*/ 829156 h 2492662"/>
                  <a:gd name="connsiteX1" fmla="*/ 460332 w 3536609"/>
                  <a:gd name="connsiteY1" fmla="*/ 398537 h 2492662"/>
                  <a:gd name="connsiteX2" fmla="*/ 1146532 w 3536609"/>
                  <a:gd name="connsiteY2" fmla="*/ 300158 h 2492662"/>
                  <a:gd name="connsiteX3" fmla="*/ 1838381 w 3536609"/>
                  <a:gd name="connsiteY3" fmla="*/ 198028 h 2492662"/>
                  <a:gd name="connsiteX4" fmla="*/ 2107966 w 3536609"/>
                  <a:gd name="connsiteY4" fmla="*/ 11540 h 2492662"/>
                  <a:gd name="connsiteX5" fmla="*/ 2442306 w 3536609"/>
                  <a:gd name="connsiteY5" fmla="*/ 143154 h 2492662"/>
                  <a:gd name="connsiteX6" fmla="*/ 2903212 w 3536609"/>
                  <a:gd name="connsiteY6" fmla="*/ 39813 h 2492662"/>
                  <a:gd name="connsiteX7" fmla="*/ 3136939 w 3536609"/>
                  <a:gd name="connsiteY7" fmla="*/ 321738 h 2492662"/>
                  <a:gd name="connsiteX8" fmla="*/ 3436896 w 3536609"/>
                  <a:gd name="connsiteY8" fmla="*/ 595353 h 2492662"/>
                  <a:gd name="connsiteX9" fmla="*/ 3423470 w 3536609"/>
                  <a:gd name="connsiteY9" fmla="*/ 892049 h 2492662"/>
                  <a:gd name="connsiteX10" fmla="*/ 3521545 w 3536609"/>
                  <a:gd name="connsiteY10" fmla="*/ 1345691 h 2492662"/>
                  <a:gd name="connsiteX11" fmla="*/ 3062113 w 3536609"/>
                  <a:gd name="connsiteY11" fmla="*/ 1742786 h 2492662"/>
                  <a:gd name="connsiteX12" fmla="*/ 2897645 w 3536609"/>
                  <a:gd name="connsiteY12" fmla="*/ 2083046 h 2492662"/>
                  <a:gd name="connsiteX13" fmla="*/ 2337682 w 3536609"/>
                  <a:gd name="connsiteY13" fmla="*/ 2124244 h 2492662"/>
                  <a:gd name="connsiteX14" fmla="*/ 1937521 w 3536609"/>
                  <a:gd name="connsiteY14" fmla="*/ 2487238 h 2492662"/>
                  <a:gd name="connsiteX15" fmla="*/ 1349150 w 3536609"/>
                  <a:gd name="connsiteY15" fmla="*/ 2265668 h 2492662"/>
                  <a:gd name="connsiteX16" fmla="*/ 475149 w 3536609"/>
                  <a:gd name="connsiteY16" fmla="*/ 2046752 h 2492662"/>
                  <a:gd name="connsiteX17" fmla="*/ 90871 w 3536609"/>
                  <a:gd name="connsiteY17" fmla="*/ 1803140 h 2492662"/>
                  <a:gd name="connsiteX18" fmla="*/ 172982 w 3536609"/>
                  <a:gd name="connsiteY18" fmla="*/ 1474305 h 2492662"/>
                  <a:gd name="connsiteX19" fmla="*/ -410 w 3536609"/>
                  <a:gd name="connsiteY19" fmla="*/ 1136930 h 2492662"/>
                  <a:gd name="connsiteX20" fmla="*/ 316248 w 3536609"/>
                  <a:gd name="connsiteY20" fmla="*/ 837061 h 2492662"/>
                  <a:gd name="connsiteX21" fmla="*/ 319277 w 3536609"/>
                  <a:gd name="connsiteY21" fmla="*/ 829156 h 2492662"/>
                  <a:gd name="connsiteX0" fmla="*/ -1161499 w 3536609"/>
                  <a:gd name="connsiteY0" fmla="*/ 1167164 h 2492662"/>
                  <a:gd name="connsiteX1" fmla="*/ -1230740 w 3536609"/>
                  <a:gd name="connsiteY1" fmla="*/ 1236405 h 2492662"/>
                  <a:gd name="connsiteX2" fmla="*/ -1299981 w 3536609"/>
                  <a:gd name="connsiteY2" fmla="*/ 1167164 h 2492662"/>
                  <a:gd name="connsiteX3" fmla="*/ -1230740 w 3536609"/>
                  <a:gd name="connsiteY3" fmla="*/ 1097923 h 2492662"/>
                  <a:gd name="connsiteX4" fmla="*/ -1161499 w 3536609"/>
                  <a:gd name="connsiteY4" fmla="*/ 1167164 h 2492662"/>
                  <a:gd name="connsiteX0" fmla="*/ -727743 w 3536609"/>
                  <a:gd name="connsiteY0" fmla="*/ 1176786 h 2492662"/>
                  <a:gd name="connsiteX1" fmla="*/ -866224 w 3536609"/>
                  <a:gd name="connsiteY1" fmla="*/ 1315267 h 2492662"/>
                  <a:gd name="connsiteX2" fmla="*/ -1004705 w 3536609"/>
                  <a:gd name="connsiteY2" fmla="*/ 1176786 h 2492662"/>
                  <a:gd name="connsiteX3" fmla="*/ -866224 w 3536609"/>
                  <a:gd name="connsiteY3" fmla="*/ 1038305 h 2492662"/>
                  <a:gd name="connsiteX4" fmla="*/ -727743 w 3536609"/>
                  <a:gd name="connsiteY4" fmla="*/ 1176786 h 2492662"/>
                  <a:gd name="connsiteX0" fmla="*/ -155555 w 3536609"/>
                  <a:gd name="connsiteY0" fmla="*/ 1190063 h 2492662"/>
                  <a:gd name="connsiteX1" fmla="*/ -363277 w 3536609"/>
                  <a:gd name="connsiteY1" fmla="*/ 1397785 h 2492662"/>
                  <a:gd name="connsiteX2" fmla="*/ -570999 w 3536609"/>
                  <a:gd name="connsiteY2" fmla="*/ 1190063 h 2492662"/>
                  <a:gd name="connsiteX3" fmla="*/ -363277 w 3536609"/>
                  <a:gd name="connsiteY3" fmla="*/ 982341 h 2492662"/>
                  <a:gd name="connsiteX4" fmla="*/ -155555 w 3536609"/>
                  <a:gd name="connsiteY4" fmla="*/ 1190063 h 2492662"/>
                  <a:gd name="connsiteX0" fmla="*/ 384196 w 3536609"/>
                  <a:gd name="connsiteY0" fmla="*/ 1510426 h 2492662"/>
                  <a:gd name="connsiteX1" fmla="*/ 176830 w 3536609"/>
                  <a:gd name="connsiteY1" fmla="*/ 1464438 h 2492662"/>
                  <a:gd name="connsiteX2" fmla="*/ 567167 w 3536609"/>
                  <a:gd name="connsiteY2" fmla="*/ 2013690 h 2492662"/>
                  <a:gd name="connsiteX3" fmla="*/ 476459 w 3536609"/>
                  <a:gd name="connsiteY3" fmla="*/ 2035673 h 2492662"/>
                  <a:gd name="connsiteX4" fmla="*/ 1348987 w 3536609"/>
                  <a:gd name="connsiteY4" fmla="*/ 2255512 h 2492662"/>
                  <a:gd name="connsiteX5" fmla="*/ 1294300 w 3536609"/>
                  <a:gd name="connsiteY5" fmla="*/ 2155114 h 2492662"/>
                  <a:gd name="connsiteX6" fmla="*/ 2359949 w 3536609"/>
                  <a:gd name="connsiteY6" fmla="*/ 2005150 h 2492662"/>
                  <a:gd name="connsiteX7" fmla="*/ 2338091 w 3536609"/>
                  <a:gd name="connsiteY7" fmla="*/ 2115300 h 2492662"/>
                  <a:gd name="connsiteX8" fmla="*/ 2794002 w 3536609"/>
                  <a:gd name="connsiteY8" fmla="*/ 1324457 h 2492662"/>
                  <a:gd name="connsiteX9" fmla="*/ 3060149 w 3536609"/>
                  <a:gd name="connsiteY9" fmla="*/ 1736208 h 2492662"/>
                  <a:gd name="connsiteX10" fmla="*/ 3421832 w 3536609"/>
                  <a:gd name="connsiteY10" fmla="*/ 885933 h 2492662"/>
                  <a:gd name="connsiteX11" fmla="*/ 3303291 w 3536609"/>
                  <a:gd name="connsiteY11" fmla="*/ 1040340 h 2492662"/>
                  <a:gd name="connsiteX12" fmla="*/ 3137430 w 3536609"/>
                  <a:gd name="connsiteY12" fmla="*/ 313082 h 2492662"/>
                  <a:gd name="connsiteX13" fmla="*/ 3143652 w 3536609"/>
                  <a:gd name="connsiteY13" fmla="*/ 386016 h 2492662"/>
                  <a:gd name="connsiteX14" fmla="*/ 2380498 w 3536609"/>
                  <a:gd name="connsiteY14" fmla="*/ 228032 h 2492662"/>
                  <a:gd name="connsiteX15" fmla="*/ 2441242 w 3536609"/>
                  <a:gd name="connsiteY15" fmla="*/ 135019 h 2492662"/>
                  <a:gd name="connsiteX16" fmla="*/ 1812593 w 3536609"/>
                  <a:gd name="connsiteY16" fmla="*/ 272346 h 2492662"/>
                  <a:gd name="connsiteX17" fmla="*/ 1841983 w 3536609"/>
                  <a:gd name="connsiteY17" fmla="*/ 192142 h 2492662"/>
                  <a:gd name="connsiteX18" fmla="*/ 1146123 w 3536609"/>
                  <a:gd name="connsiteY18" fmla="*/ 299581 h 2492662"/>
                  <a:gd name="connsiteX19" fmla="*/ 1252549 w 3536609"/>
                  <a:gd name="connsiteY19" fmla="*/ 377361 h 2492662"/>
                  <a:gd name="connsiteX20" fmla="*/ 337860 w 3536609"/>
                  <a:gd name="connsiteY20" fmla="*/ 911033 h 2492662"/>
                  <a:gd name="connsiteX21" fmla="*/ 319277 w 3536609"/>
                  <a:gd name="connsiteY21" fmla="*/ 829156 h 249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36609" h="2492662" extrusionOk="0">
                    <a:moveTo>
                      <a:pt x="319277" y="829156"/>
                    </a:moveTo>
                    <a:cubicBezTo>
                      <a:pt x="288784" y="667490"/>
                      <a:pt x="344016" y="516553"/>
                      <a:pt x="460332" y="398537"/>
                    </a:cubicBezTo>
                    <a:cubicBezTo>
                      <a:pt x="711824" y="230848"/>
                      <a:pt x="847504" y="176455"/>
                      <a:pt x="1146532" y="300158"/>
                    </a:cubicBezTo>
                    <a:cubicBezTo>
                      <a:pt x="1250394" y="84773"/>
                      <a:pt x="1619522" y="60723"/>
                      <a:pt x="1838381" y="198028"/>
                    </a:cubicBezTo>
                    <a:cubicBezTo>
                      <a:pt x="1867926" y="84563"/>
                      <a:pt x="2015796" y="38895"/>
                      <a:pt x="2107966" y="11540"/>
                    </a:cubicBezTo>
                    <a:cubicBezTo>
                      <a:pt x="2272772" y="-1524"/>
                      <a:pt x="2366204" y="39645"/>
                      <a:pt x="2442306" y="143154"/>
                    </a:cubicBezTo>
                    <a:cubicBezTo>
                      <a:pt x="2537216" y="12614"/>
                      <a:pt x="2724326" y="-9347"/>
                      <a:pt x="2903212" y="39813"/>
                    </a:cubicBezTo>
                    <a:cubicBezTo>
                      <a:pt x="3021861" y="54693"/>
                      <a:pt x="3106497" y="205722"/>
                      <a:pt x="3136939" y="321738"/>
                    </a:cubicBezTo>
                    <a:cubicBezTo>
                      <a:pt x="3304989" y="373665"/>
                      <a:pt x="3395806" y="462631"/>
                      <a:pt x="3436896" y="595353"/>
                    </a:cubicBezTo>
                    <a:cubicBezTo>
                      <a:pt x="3455629" y="690162"/>
                      <a:pt x="3467489" y="799709"/>
                      <a:pt x="3423470" y="892049"/>
                    </a:cubicBezTo>
                    <a:cubicBezTo>
                      <a:pt x="3532704" y="1029884"/>
                      <a:pt x="3567233" y="1233905"/>
                      <a:pt x="3521545" y="1345691"/>
                    </a:cubicBezTo>
                    <a:cubicBezTo>
                      <a:pt x="3479623" y="1575173"/>
                      <a:pt x="3308068" y="1740318"/>
                      <a:pt x="3062113" y="1742786"/>
                    </a:cubicBezTo>
                    <a:cubicBezTo>
                      <a:pt x="3074078" y="1862185"/>
                      <a:pt x="3005379" y="1977244"/>
                      <a:pt x="2897645" y="2083046"/>
                    </a:cubicBezTo>
                    <a:cubicBezTo>
                      <a:pt x="2735102" y="2213708"/>
                      <a:pt x="2501553" y="2221169"/>
                      <a:pt x="2337682" y="2124244"/>
                    </a:cubicBezTo>
                    <a:cubicBezTo>
                      <a:pt x="2230492" y="2301449"/>
                      <a:pt x="2109496" y="2404611"/>
                      <a:pt x="1937521" y="2487238"/>
                    </a:cubicBezTo>
                    <a:cubicBezTo>
                      <a:pt x="1715350" y="2501280"/>
                      <a:pt x="1422323" y="2483084"/>
                      <a:pt x="1349150" y="2265668"/>
                    </a:cubicBezTo>
                    <a:cubicBezTo>
                      <a:pt x="1038158" y="2454599"/>
                      <a:pt x="696564" y="2376198"/>
                      <a:pt x="475149" y="2046752"/>
                    </a:cubicBezTo>
                    <a:cubicBezTo>
                      <a:pt x="301712" y="2075071"/>
                      <a:pt x="176775" y="1941140"/>
                      <a:pt x="90871" y="1803140"/>
                    </a:cubicBezTo>
                    <a:cubicBezTo>
                      <a:pt x="50163" y="1695945"/>
                      <a:pt x="80985" y="1562665"/>
                      <a:pt x="172982" y="1474305"/>
                    </a:cubicBezTo>
                    <a:cubicBezTo>
                      <a:pt x="67025" y="1437612"/>
                      <a:pt x="-36149" y="1282567"/>
                      <a:pt x="-410" y="1136930"/>
                    </a:cubicBezTo>
                    <a:cubicBezTo>
                      <a:pt x="20713" y="971401"/>
                      <a:pt x="110258" y="851140"/>
                      <a:pt x="316248" y="837061"/>
                    </a:cubicBezTo>
                    <a:cubicBezTo>
                      <a:pt x="317446" y="834593"/>
                      <a:pt x="318049" y="832550"/>
                      <a:pt x="319277" y="829156"/>
                    </a:cubicBezTo>
                    <a:close/>
                  </a:path>
                  <a:path w="3536609" h="2492662" extrusionOk="0">
                    <a:moveTo>
                      <a:pt x="-1161499" y="1167164"/>
                    </a:moveTo>
                    <a:cubicBezTo>
                      <a:pt x="-1163857" y="1210139"/>
                      <a:pt x="-1197367" y="1229946"/>
                      <a:pt x="-1230740" y="1236405"/>
                    </a:cubicBezTo>
                    <a:cubicBezTo>
                      <a:pt x="-1261043" y="1238892"/>
                      <a:pt x="-1300356" y="1197624"/>
                      <a:pt x="-1299981" y="1167164"/>
                    </a:cubicBezTo>
                    <a:cubicBezTo>
                      <a:pt x="-1292777" y="1133461"/>
                      <a:pt x="-1278736" y="1100064"/>
                      <a:pt x="-1230740" y="1097923"/>
                    </a:cubicBezTo>
                    <a:cubicBezTo>
                      <a:pt x="-1195779" y="1108149"/>
                      <a:pt x="-1161915" y="1127614"/>
                      <a:pt x="-1161499" y="1167164"/>
                    </a:cubicBezTo>
                    <a:close/>
                  </a:path>
                  <a:path w="3536609" h="2492662" extrusionOk="0">
                    <a:moveTo>
                      <a:pt x="-727743" y="1176786"/>
                    </a:moveTo>
                    <a:cubicBezTo>
                      <a:pt x="-711650" y="1241179"/>
                      <a:pt x="-782404" y="1302526"/>
                      <a:pt x="-866224" y="1315267"/>
                    </a:cubicBezTo>
                    <a:cubicBezTo>
                      <a:pt x="-947863" y="1313290"/>
                      <a:pt x="-996394" y="1245095"/>
                      <a:pt x="-1004705" y="1176786"/>
                    </a:cubicBezTo>
                    <a:cubicBezTo>
                      <a:pt x="-1016232" y="1106769"/>
                      <a:pt x="-937126" y="1053420"/>
                      <a:pt x="-866224" y="1038305"/>
                    </a:cubicBezTo>
                    <a:cubicBezTo>
                      <a:pt x="-777014" y="1035779"/>
                      <a:pt x="-733471" y="1121740"/>
                      <a:pt x="-727743" y="1176786"/>
                    </a:cubicBezTo>
                    <a:close/>
                  </a:path>
                  <a:path w="3536609" h="2492662" extrusionOk="0">
                    <a:moveTo>
                      <a:pt x="-155555" y="1190063"/>
                    </a:moveTo>
                    <a:cubicBezTo>
                      <a:pt x="-132934" y="1311273"/>
                      <a:pt x="-257319" y="1369212"/>
                      <a:pt x="-363277" y="1397785"/>
                    </a:cubicBezTo>
                    <a:cubicBezTo>
                      <a:pt x="-464502" y="1398214"/>
                      <a:pt x="-554340" y="1322046"/>
                      <a:pt x="-570999" y="1190063"/>
                    </a:cubicBezTo>
                    <a:cubicBezTo>
                      <a:pt x="-561196" y="1084728"/>
                      <a:pt x="-468808" y="1004807"/>
                      <a:pt x="-363277" y="982341"/>
                    </a:cubicBezTo>
                    <a:cubicBezTo>
                      <a:pt x="-241303" y="989515"/>
                      <a:pt x="-174100" y="1050542"/>
                      <a:pt x="-155555" y="1190063"/>
                    </a:cubicBezTo>
                    <a:close/>
                  </a:path>
                  <a:path w="3536609" h="2492662" fill="none" extrusionOk="0">
                    <a:moveTo>
                      <a:pt x="384196" y="1510426"/>
                    </a:moveTo>
                    <a:cubicBezTo>
                      <a:pt x="304760" y="1522865"/>
                      <a:pt x="252647" y="1502769"/>
                      <a:pt x="176830" y="1464438"/>
                    </a:cubicBezTo>
                    <a:moveTo>
                      <a:pt x="567167" y="2013690"/>
                    </a:moveTo>
                    <a:cubicBezTo>
                      <a:pt x="539607" y="2023221"/>
                      <a:pt x="505424" y="2028382"/>
                      <a:pt x="476459" y="2035673"/>
                    </a:cubicBezTo>
                    <a:moveTo>
                      <a:pt x="1348987" y="2255512"/>
                    </a:moveTo>
                    <a:cubicBezTo>
                      <a:pt x="1317160" y="2228640"/>
                      <a:pt x="1309541" y="2201626"/>
                      <a:pt x="1294300" y="2155114"/>
                    </a:cubicBezTo>
                    <a:moveTo>
                      <a:pt x="2359949" y="2005150"/>
                    </a:moveTo>
                    <a:cubicBezTo>
                      <a:pt x="2352303" y="2037387"/>
                      <a:pt x="2355738" y="2072540"/>
                      <a:pt x="2338091" y="2115300"/>
                    </a:cubicBezTo>
                    <a:moveTo>
                      <a:pt x="2794002" y="1324457"/>
                    </a:moveTo>
                    <a:cubicBezTo>
                      <a:pt x="2966442" y="1411386"/>
                      <a:pt x="3071653" y="1562980"/>
                      <a:pt x="3060149" y="1736208"/>
                    </a:cubicBezTo>
                    <a:moveTo>
                      <a:pt x="3421832" y="885933"/>
                    </a:moveTo>
                    <a:cubicBezTo>
                      <a:pt x="3378939" y="951439"/>
                      <a:pt x="3354579" y="994118"/>
                      <a:pt x="3303291" y="1040340"/>
                    </a:cubicBezTo>
                    <a:moveTo>
                      <a:pt x="3137430" y="313082"/>
                    </a:moveTo>
                    <a:cubicBezTo>
                      <a:pt x="3142274" y="333699"/>
                      <a:pt x="3145950" y="355967"/>
                      <a:pt x="3143652" y="386016"/>
                    </a:cubicBezTo>
                    <a:moveTo>
                      <a:pt x="2380498" y="228032"/>
                    </a:moveTo>
                    <a:cubicBezTo>
                      <a:pt x="2390542" y="194817"/>
                      <a:pt x="2419362" y="158379"/>
                      <a:pt x="2441242" y="135019"/>
                    </a:cubicBezTo>
                    <a:moveTo>
                      <a:pt x="1812593" y="272346"/>
                    </a:moveTo>
                    <a:cubicBezTo>
                      <a:pt x="1824343" y="240248"/>
                      <a:pt x="1833201" y="217247"/>
                      <a:pt x="1841983" y="192142"/>
                    </a:cubicBezTo>
                    <a:moveTo>
                      <a:pt x="1146123" y="299581"/>
                    </a:moveTo>
                    <a:cubicBezTo>
                      <a:pt x="1186225" y="315622"/>
                      <a:pt x="1222352" y="340298"/>
                      <a:pt x="1252549" y="377361"/>
                    </a:cubicBezTo>
                    <a:moveTo>
                      <a:pt x="337860" y="911033"/>
                    </a:moveTo>
                    <a:cubicBezTo>
                      <a:pt x="328587" y="888439"/>
                      <a:pt x="322518" y="856173"/>
                      <a:pt x="319277" y="829156"/>
                    </a:cubicBezTo>
                  </a:path>
                </a:pathLst>
              </a:custGeom>
              <a:noFill/>
              <a:ln w="603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cloudCallout">
                        <a:avLst>
                          <a:gd name="adj1" fmla="val -84800"/>
                          <a:gd name="adj2" fmla="val -3176"/>
                        </a:avLst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defTabSz="4176713" eaLnBrk="1" hangingPunct="1"/>
                <a:r>
                  <a:rPr lang="en-US" sz="3200" dirty="0"/>
                  <a:t>What does the </a:t>
                </a:r>
                <a:r>
                  <a:rPr lang="en-US" sz="3200" b="1" dirty="0"/>
                  <a:t>civet</a:t>
                </a:r>
                <a:r>
                  <a:rPr lang="en-US" sz="3200" dirty="0"/>
                  <a:t> </a:t>
                </a:r>
                <a:r>
                  <a:rPr lang="en-US" sz="3200" b="1" dirty="0"/>
                  <a:t>eat</a:t>
                </a:r>
                <a:r>
                  <a:rPr lang="en-US" sz="3200" dirty="0"/>
                  <a:t>?</a:t>
                </a:r>
              </a:p>
              <a:p>
                <a:pPr marL="0" marR="0" indent="0" algn="ctr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pic>
          <p:nvPicPr>
            <p:cNvPr id="5444" name="Graphic 5443">
              <a:extLst>
                <a:ext uri="{FF2B5EF4-FFF2-40B4-BE49-F238E27FC236}">
                  <a16:creationId xmlns:a16="http://schemas.microsoft.com/office/drawing/2014/main" id="{45811C52-D34B-3B86-B295-A4D88E199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7283517" y="11468869"/>
              <a:ext cx="10647581" cy="9464516"/>
            </a:xfrm>
            <a:prstGeom prst="rect">
              <a:avLst/>
            </a:prstGeom>
          </p:spPr>
        </p:pic>
        <p:grpSp>
          <p:nvGrpSpPr>
            <p:cNvPr id="5440" name="Group 5439">
              <a:extLst>
                <a:ext uri="{FF2B5EF4-FFF2-40B4-BE49-F238E27FC236}">
                  <a16:creationId xmlns:a16="http://schemas.microsoft.com/office/drawing/2014/main" id="{24FAAA0D-28CC-7B07-C11E-057B60F1FA2F}"/>
                </a:ext>
              </a:extLst>
            </p:cNvPr>
            <p:cNvGrpSpPr/>
            <p:nvPr/>
          </p:nvGrpSpPr>
          <p:grpSpPr>
            <a:xfrm>
              <a:off x="15966365" y="21468989"/>
              <a:ext cx="13570039" cy="3568980"/>
              <a:chOff x="16035104" y="29012424"/>
              <a:chExt cx="13570039" cy="3568980"/>
            </a:xfrm>
          </p:grpSpPr>
          <p:pic>
            <p:nvPicPr>
              <p:cNvPr id="5413" name="Graphic 5412">
                <a:extLst>
                  <a:ext uri="{FF2B5EF4-FFF2-40B4-BE49-F238E27FC236}">
                    <a16:creationId xmlns:a16="http://schemas.microsoft.com/office/drawing/2014/main" id="{11A501FB-1AA6-B5B7-B169-C8493CC8BC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6035104" y="29086465"/>
                <a:ext cx="3184497" cy="2160000"/>
              </a:xfrm>
              <a:prstGeom prst="rect">
                <a:avLst/>
              </a:prstGeom>
            </p:spPr>
          </p:pic>
          <p:pic>
            <p:nvPicPr>
              <p:cNvPr id="5415" name="Graphic 5414">
                <a:extLst>
                  <a:ext uri="{FF2B5EF4-FFF2-40B4-BE49-F238E27FC236}">
                    <a16:creationId xmlns:a16="http://schemas.microsoft.com/office/drawing/2014/main" id="{95B9C689-161A-7674-A7D8-EEB3B70A0A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21126435" y="29052960"/>
                <a:ext cx="3187910" cy="2160000"/>
              </a:xfrm>
              <a:prstGeom prst="rect">
                <a:avLst/>
              </a:prstGeom>
            </p:spPr>
          </p:pic>
          <p:pic>
            <p:nvPicPr>
              <p:cNvPr id="5416" name="Graphic 5415">
                <a:extLst>
                  <a:ext uri="{FF2B5EF4-FFF2-40B4-BE49-F238E27FC236}">
                    <a16:creationId xmlns:a16="http://schemas.microsoft.com/office/drawing/2014/main" id="{58F3CFED-436B-82E6-9BA7-FFE588774F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26210855" y="29012424"/>
                <a:ext cx="3187910" cy="2160000"/>
              </a:xfrm>
              <a:prstGeom prst="rect">
                <a:avLst/>
              </a:prstGeom>
            </p:spPr>
          </p:pic>
          <p:sp>
            <p:nvSpPr>
              <p:cNvPr id="5429" name="TextBox 5428">
                <a:extLst>
                  <a:ext uri="{FF2B5EF4-FFF2-40B4-BE49-F238E27FC236}">
                    <a16:creationId xmlns:a16="http://schemas.microsoft.com/office/drawing/2014/main" id="{23C25A69-5C11-C69B-CA04-55721A6796B2}"/>
                  </a:ext>
                </a:extLst>
              </p:cNvPr>
              <p:cNvSpPr txBox="1"/>
              <p:nvPr/>
            </p:nvSpPr>
            <p:spPr>
              <a:xfrm>
                <a:off x="16161196" y="31521128"/>
                <a:ext cx="287290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000" dirty="0"/>
                  <a:t>Episode 1</a:t>
                </a:r>
              </a:p>
              <a:p>
                <a:pPr algn="ctr"/>
                <a:r>
                  <a:rPr lang="en-US" sz="3000" dirty="0"/>
                  <a:t>(No knowledge)</a:t>
                </a:r>
              </a:p>
            </p:txBody>
          </p:sp>
          <p:sp>
            <p:nvSpPr>
              <p:cNvPr id="5430" name="TextBox 5429">
                <a:extLst>
                  <a:ext uri="{FF2B5EF4-FFF2-40B4-BE49-F238E27FC236}">
                    <a16:creationId xmlns:a16="http://schemas.microsoft.com/office/drawing/2014/main" id="{D3844316-0E4A-1584-9C5F-3B3005AD3A44}"/>
                  </a:ext>
                </a:extLst>
              </p:cNvPr>
              <p:cNvSpPr txBox="1"/>
              <p:nvPr/>
            </p:nvSpPr>
            <p:spPr>
              <a:xfrm>
                <a:off x="20388736" y="31521345"/>
                <a:ext cx="4261103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000" dirty="0"/>
                  <a:t>Episode 3</a:t>
                </a:r>
              </a:p>
              <a:p>
                <a:pPr algn="ctr"/>
                <a:r>
                  <a:rPr lang="en-US" sz="3000" dirty="0"/>
                  <a:t>(Incomplete knowledge)</a:t>
                </a:r>
              </a:p>
            </p:txBody>
          </p:sp>
          <p:sp>
            <p:nvSpPr>
              <p:cNvPr id="5431" name="TextBox 5430">
                <a:extLst>
                  <a:ext uri="{FF2B5EF4-FFF2-40B4-BE49-F238E27FC236}">
                    <a16:creationId xmlns:a16="http://schemas.microsoft.com/office/drawing/2014/main" id="{DEA0FFD2-8F91-BE17-C3E9-F6C6A13D2CFE}"/>
                  </a:ext>
                </a:extLst>
              </p:cNvPr>
              <p:cNvSpPr txBox="1"/>
              <p:nvPr/>
            </p:nvSpPr>
            <p:spPr>
              <a:xfrm>
                <a:off x="26004477" y="31565741"/>
                <a:ext cx="360066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000" dirty="0"/>
                  <a:t>Episode 6</a:t>
                </a:r>
              </a:p>
              <a:p>
                <a:pPr algn="ctr"/>
                <a:r>
                  <a:rPr lang="en-US" sz="3000" dirty="0"/>
                  <a:t>(Perfect knowledge)</a:t>
                </a:r>
              </a:p>
            </p:txBody>
          </p:sp>
          <p:sp>
            <p:nvSpPr>
              <p:cNvPr id="5438" name="Right Arrow 5437">
                <a:extLst>
                  <a:ext uri="{FF2B5EF4-FFF2-40B4-BE49-F238E27FC236}">
                    <a16:creationId xmlns:a16="http://schemas.microsoft.com/office/drawing/2014/main" id="{E2D6C996-022F-B2AD-52F6-4E68D2AE8404}"/>
                  </a:ext>
                </a:extLst>
              </p:cNvPr>
              <p:cNvSpPr/>
              <p:nvPr/>
            </p:nvSpPr>
            <p:spPr bwMode="auto">
              <a:xfrm>
                <a:off x="19981155" y="30296087"/>
                <a:ext cx="585960" cy="290242"/>
              </a:xfrm>
              <a:prstGeom prst="rightArrow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439" name="Right Arrow 5438">
                <a:extLst>
                  <a:ext uri="{FF2B5EF4-FFF2-40B4-BE49-F238E27FC236}">
                    <a16:creationId xmlns:a16="http://schemas.microsoft.com/office/drawing/2014/main" id="{B653B908-32F6-4A7C-304B-FDE56FF20EAC}"/>
                  </a:ext>
                </a:extLst>
              </p:cNvPr>
              <p:cNvSpPr/>
              <p:nvPr/>
            </p:nvSpPr>
            <p:spPr bwMode="auto">
              <a:xfrm>
                <a:off x="25161645" y="30294081"/>
                <a:ext cx="585960" cy="290242"/>
              </a:xfrm>
              <a:prstGeom prst="rightArrow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5536" name="TextBox 5535">
            <a:extLst>
              <a:ext uri="{FF2B5EF4-FFF2-40B4-BE49-F238E27FC236}">
                <a16:creationId xmlns:a16="http://schemas.microsoft.com/office/drawing/2014/main" id="{97971756-5952-B98A-01CF-861E0BA8FFB4}"/>
              </a:ext>
            </a:extLst>
          </p:cNvPr>
          <p:cNvSpPr txBox="1"/>
          <p:nvPr/>
        </p:nvSpPr>
        <p:spPr>
          <a:xfrm>
            <a:off x="15539488" y="26290346"/>
            <a:ext cx="141356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Generating novel predictions</a:t>
            </a:r>
          </a:p>
        </p:txBody>
      </p:sp>
      <p:pic>
        <p:nvPicPr>
          <p:cNvPr id="5539" name="Graphic 5538">
            <a:extLst>
              <a:ext uri="{FF2B5EF4-FFF2-40B4-BE49-F238E27FC236}">
                <a16:creationId xmlns:a16="http://schemas.microsoft.com/office/drawing/2014/main" id="{A8E8759D-1FB0-04CE-2F9D-174FE37FE65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601776" y="32425498"/>
            <a:ext cx="8715570" cy="4357785"/>
          </a:xfrm>
          <a:prstGeom prst="rect">
            <a:avLst/>
          </a:prstGeom>
        </p:spPr>
      </p:pic>
      <p:sp>
        <p:nvSpPr>
          <p:cNvPr id="5542" name="Rounded Rectangle 5541">
            <a:extLst>
              <a:ext uri="{FF2B5EF4-FFF2-40B4-BE49-F238E27FC236}">
                <a16:creationId xmlns:a16="http://schemas.microsoft.com/office/drawing/2014/main" id="{E0953C91-8191-7A17-891D-19E1E15DA6AF}"/>
              </a:ext>
            </a:extLst>
          </p:cNvPr>
          <p:cNvSpPr/>
          <p:nvPr/>
        </p:nvSpPr>
        <p:spPr bwMode="auto">
          <a:xfrm>
            <a:off x="1076029" y="6805855"/>
            <a:ext cx="13910761" cy="6871876"/>
          </a:xfrm>
          <a:prstGeom prst="roundRect">
            <a:avLst>
              <a:gd name="adj" fmla="val 15231"/>
            </a:avLst>
          </a:prstGeom>
          <a:noFill/>
          <a:ln w="47625" cap="flat" cmpd="sng" algn="ctr">
            <a:solidFill>
              <a:schemeClr val="bg2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8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544" name="Rounded Rectangle 5543">
            <a:extLst>
              <a:ext uri="{FF2B5EF4-FFF2-40B4-BE49-F238E27FC236}">
                <a16:creationId xmlns:a16="http://schemas.microsoft.com/office/drawing/2014/main" id="{32F2A705-99F1-8F4F-A0A6-FFB771DC3E6B}"/>
              </a:ext>
            </a:extLst>
          </p:cNvPr>
          <p:cNvSpPr/>
          <p:nvPr/>
        </p:nvSpPr>
        <p:spPr bwMode="auto">
          <a:xfrm>
            <a:off x="15539488" y="25977738"/>
            <a:ext cx="14135642" cy="11046071"/>
          </a:xfrm>
          <a:prstGeom prst="roundRect">
            <a:avLst>
              <a:gd name="adj" fmla="val 6629"/>
            </a:avLst>
          </a:prstGeom>
          <a:noFill/>
          <a:ln w="47625" cap="flat" cmpd="sng" algn="ctr">
            <a:solidFill>
              <a:schemeClr val="bg2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8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5546" name="Straight Connector 5545">
            <a:extLst>
              <a:ext uri="{FF2B5EF4-FFF2-40B4-BE49-F238E27FC236}">
                <a16:creationId xmlns:a16="http://schemas.microsoft.com/office/drawing/2014/main" id="{F10BA40B-81B0-DFA4-E936-D00067CDC32F}"/>
              </a:ext>
            </a:extLst>
          </p:cNvPr>
          <p:cNvCxnSpPr/>
          <p:nvPr/>
        </p:nvCxnSpPr>
        <p:spPr bwMode="auto">
          <a:xfrm>
            <a:off x="1872750" y="30557714"/>
            <a:ext cx="12566923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48" name="Straight Connector 5547">
            <a:extLst>
              <a:ext uri="{FF2B5EF4-FFF2-40B4-BE49-F238E27FC236}">
                <a16:creationId xmlns:a16="http://schemas.microsoft.com/office/drawing/2014/main" id="{C4063643-C2AE-8FAC-CB13-61DD97632DBA}"/>
              </a:ext>
            </a:extLst>
          </p:cNvPr>
          <p:cNvCxnSpPr/>
          <p:nvPr/>
        </p:nvCxnSpPr>
        <p:spPr bwMode="auto">
          <a:xfrm>
            <a:off x="16344812" y="21265714"/>
            <a:ext cx="12566923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5726" name="Group 5725">
            <a:extLst>
              <a:ext uri="{FF2B5EF4-FFF2-40B4-BE49-F238E27FC236}">
                <a16:creationId xmlns:a16="http://schemas.microsoft.com/office/drawing/2014/main" id="{64D31545-FC6F-6A6C-3FFF-CEEA2187B136}"/>
              </a:ext>
            </a:extLst>
          </p:cNvPr>
          <p:cNvGrpSpPr/>
          <p:nvPr/>
        </p:nvGrpSpPr>
        <p:grpSpPr>
          <a:xfrm>
            <a:off x="16113670" y="29499551"/>
            <a:ext cx="12987274" cy="2416113"/>
            <a:chOff x="16164844" y="28550020"/>
            <a:chExt cx="12987274" cy="2416113"/>
          </a:xfrm>
        </p:grpSpPr>
        <p:grpSp>
          <p:nvGrpSpPr>
            <p:cNvPr id="5700" name="Group 5699">
              <a:extLst>
                <a:ext uri="{FF2B5EF4-FFF2-40B4-BE49-F238E27FC236}">
                  <a16:creationId xmlns:a16="http://schemas.microsoft.com/office/drawing/2014/main" id="{1CD69EF2-85A4-8C7A-B37B-61CD20C32A91}"/>
                </a:ext>
              </a:extLst>
            </p:cNvPr>
            <p:cNvGrpSpPr/>
            <p:nvPr/>
          </p:nvGrpSpPr>
          <p:grpSpPr>
            <a:xfrm>
              <a:off x="16164844" y="28565069"/>
              <a:ext cx="2828893" cy="2401064"/>
              <a:chOff x="15966365" y="28436681"/>
              <a:chExt cx="2828893" cy="2401064"/>
            </a:xfrm>
          </p:grpSpPr>
          <p:sp>
            <p:nvSpPr>
              <p:cNvPr id="5553" name="Oval 20">
                <a:extLst>
                  <a:ext uri="{FF2B5EF4-FFF2-40B4-BE49-F238E27FC236}">
                    <a16:creationId xmlns:a16="http://schemas.microsoft.com/office/drawing/2014/main" id="{07E009F0-DEDC-B3D1-03AC-EF69C805F3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92455" y="28707990"/>
                <a:ext cx="904874" cy="416366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Civet</a:t>
                </a:r>
              </a:p>
            </p:txBody>
          </p:sp>
          <p:sp>
            <p:nvSpPr>
              <p:cNvPr id="5555" name="Oval 60">
                <a:extLst>
                  <a:ext uri="{FF2B5EF4-FFF2-40B4-BE49-F238E27FC236}">
                    <a16:creationId xmlns:a16="http://schemas.microsoft.com/office/drawing/2014/main" id="{BE54B768-7BD0-6624-2668-4AB30EC547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87567" y="29404563"/>
                <a:ext cx="514650" cy="514618"/>
              </a:xfrm>
              <a:prstGeom prst="ellipse">
                <a:avLst/>
              </a:prstGeom>
              <a:solidFill>
                <a:schemeClr val="accent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DE"/>
              </a:p>
            </p:txBody>
          </p:sp>
          <p:sp>
            <p:nvSpPr>
              <p:cNvPr id="5556" name="Oval 26">
                <a:extLst>
                  <a:ext uri="{FF2B5EF4-FFF2-40B4-BE49-F238E27FC236}">
                    <a16:creationId xmlns:a16="http://schemas.microsoft.com/office/drawing/2014/main" id="{4BCE10F1-F314-F75D-A806-35DE1A8F83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92457" y="30196668"/>
                <a:ext cx="904874" cy="416366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200" b="1" dirty="0"/>
                  <a:t>Carnivore</a:t>
                </a:r>
                <a:endParaRPr lang="en-US" altLang="en-DE" sz="1400" b="1" dirty="0"/>
              </a:p>
            </p:txBody>
          </p:sp>
          <p:sp>
            <p:nvSpPr>
              <p:cNvPr id="5557" name="Oval 32">
                <a:extLst>
                  <a:ext uri="{FF2B5EF4-FFF2-40B4-BE49-F238E27FC236}">
                    <a16:creationId xmlns:a16="http://schemas.microsoft.com/office/drawing/2014/main" id="{79DD45C1-8A50-B335-C319-2CCC3554EC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31263" y="28722719"/>
                <a:ext cx="1531672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Mammal</a:t>
                </a:r>
                <a:endParaRPr lang="en-US" altLang="en-DE" sz="1600" b="1" dirty="0"/>
              </a:p>
            </p:txBody>
          </p:sp>
          <p:sp>
            <p:nvSpPr>
              <p:cNvPr id="5560" name="Oval 32">
                <a:extLst>
                  <a:ext uri="{FF2B5EF4-FFF2-40B4-BE49-F238E27FC236}">
                    <a16:creationId xmlns:a16="http://schemas.microsoft.com/office/drawing/2014/main" id="{0C2BAB0F-B6C5-4968-9D17-CEF1D20A36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23423" y="29232617"/>
                <a:ext cx="1531672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Terrestrial</a:t>
                </a:r>
                <a:endParaRPr lang="en-US" altLang="en-DE" sz="1600" b="1" dirty="0"/>
              </a:p>
            </p:txBody>
          </p:sp>
          <p:sp>
            <p:nvSpPr>
              <p:cNvPr id="5561" name="Oval 32">
                <a:extLst>
                  <a:ext uri="{FF2B5EF4-FFF2-40B4-BE49-F238E27FC236}">
                    <a16:creationId xmlns:a16="http://schemas.microsoft.com/office/drawing/2014/main" id="{5275E226-0CB2-E444-5EA6-7A1032884B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23421" y="29747370"/>
                <a:ext cx="1530000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Nocturnal</a:t>
                </a:r>
                <a:endParaRPr lang="en-US" altLang="en-DE" sz="1600" b="1" dirty="0"/>
              </a:p>
            </p:txBody>
          </p:sp>
          <p:sp>
            <p:nvSpPr>
              <p:cNvPr id="5562" name="Oval 32">
                <a:extLst>
                  <a:ext uri="{FF2B5EF4-FFF2-40B4-BE49-F238E27FC236}">
                    <a16:creationId xmlns:a16="http://schemas.microsoft.com/office/drawing/2014/main" id="{C25C571C-C5AB-E2B4-2CA5-2B601E4614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23421" y="30257268"/>
                <a:ext cx="1530000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Africa</a:t>
                </a:r>
                <a:endParaRPr lang="en-US" altLang="en-DE" sz="1600" b="1" dirty="0"/>
              </a:p>
            </p:txBody>
          </p:sp>
          <p:cxnSp>
            <p:nvCxnSpPr>
              <p:cNvPr id="5564" name="Straight Connector 5563">
                <a:extLst>
                  <a:ext uri="{FF2B5EF4-FFF2-40B4-BE49-F238E27FC236}">
                    <a16:creationId xmlns:a16="http://schemas.microsoft.com/office/drawing/2014/main" id="{366C2025-87A0-1353-FC6F-E97034BFD107}"/>
                  </a:ext>
                </a:extLst>
              </p:cNvPr>
              <p:cNvCxnSpPr>
                <a:cxnSpLocks/>
                <a:stCxn id="5553" idx="4"/>
                <a:endCxn id="5555" idx="0"/>
              </p:cNvCxnSpPr>
              <p:nvPr/>
            </p:nvCxnSpPr>
            <p:spPr bwMode="auto">
              <a:xfrm>
                <a:off x="16544892" y="29124356"/>
                <a:ext cx="0" cy="280207"/>
              </a:xfrm>
              <a:prstGeom prst="line">
                <a:avLst/>
              </a:prstGeom>
              <a:ln w="889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66" name="Straight Connector 5565">
                <a:extLst>
                  <a:ext uri="{FF2B5EF4-FFF2-40B4-BE49-F238E27FC236}">
                    <a16:creationId xmlns:a16="http://schemas.microsoft.com/office/drawing/2014/main" id="{9D22F17F-0D38-F711-E04C-B5A743372F05}"/>
                  </a:ext>
                </a:extLst>
              </p:cNvPr>
              <p:cNvCxnSpPr>
                <a:cxnSpLocks/>
                <a:stCxn id="5555" idx="4"/>
                <a:endCxn id="5556" idx="0"/>
              </p:cNvCxnSpPr>
              <p:nvPr/>
            </p:nvCxnSpPr>
            <p:spPr bwMode="auto">
              <a:xfrm>
                <a:off x="16544892" y="29919181"/>
                <a:ext cx="2" cy="277487"/>
              </a:xfrm>
              <a:prstGeom prst="line">
                <a:avLst/>
              </a:prstGeom>
              <a:ln w="25400">
                <a:prstDash val="dash"/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71" name="Straight Connector 5570">
                <a:extLst>
                  <a:ext uri="{FF2B5EF4-FFF2-40B4-BE49-F238E27FC236}">
                    <a16:creationId xmlns:a16="http://schemas.microsoft.com/office/drawing/2014/main" id="{42E08487-2A47-9064-5124-3E2829947446}"/>
                  </a:ext>
                </a:extLst>
              </p:cNvPr>
              <p:cNvCxnSpPr>
                <a:cxnSpLocks/>
                <a:stCxn id="5557" idx="2"/>
                <a:endCxn id="5555" idx="6"/>
              </p:cNvCxnSpPr>
              <p:nvPr/>
            </p:nvCxnSpPr>
            <p:spPr bwMode="auto">
              <a:xfrm flipH="1">
                <a:off x="16802217" y="28902719"/>
                <a:ext cx="329046" cy="759153"/>
              </a:xfrm>
              <a:prstGeom prst="line">
                <a:avLst/>
              </a:prstGeom>
              <a:ln w="3175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74" name="Straight Connector 5573">
                <a:extLst>
                  <a:ext uri="{FF2B5EF4-FFF2-40B4-BE49-F238E27FC236}">
                    <a16:creationId xmlns:a16="http://schemas.microsoft.com/office/drawing/2014/main" id="{286B7C8F-1C0E-29DB-49B0-C5F175C7CE07}"/>
                  </a:ext>
                </a:extLst>
              </p:cNvPr>
              <p:cNvCxnSpPr>
                <a:cxnSpLocks/>
                <a:stCxn id="5560" idx="2"/>
                <a:endCxn id="5555" idx="6"/>
              </p:cNvCxnSpPr>
              <p:nvPr/>
            </p:nvCxnSpPr>
            <p:spPr bwMode="auto">
              <a:xfrm flipH="1">
                <a:off x="16802217" y="29412617"/>
                <a:ext cx="321206" cy="249255"/>
              </a:xfrm>
              <a:prstGeom prst="line">
                <a:avLst/>
              </a:prstGeom>
              <a:ln w="3175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77" name="Straight Connector 5576">
                <a:extLst>
                  <a:ext uri="{FF2B5EF4-FFF2-40B4-BE49-F238E27FC236}">
                    <a16:creationId xmlns:a16="http://schemas.microsoft.com/office/drawing/2014/main" id="{D454252E-781A-F027-BB85-193C90F88233}"/>
                  </a:ext>
                </a:extLst>
              </p:cNvPr>
              <p:cNvCxnSpPr>
                <a:cxnSpLocks/>
                <a:stCxn id="5561" idx="2"/>
                <a:endCxn id="5555" idx="6"/>
              </p:cNvCxnSpPr>
              <p:nvPr/>
            </p:nvCxnSpPr>
            <p:spPr bwMode="auto">
              <a:xfrm flipH="1" flipV="1">
                <a:off x="16802217" y="29661872"/>
                <a:ext cx="321204" cy="265498"/>
              </a:xfrm>
              <a:prstGeom prst="line">
                <a:avLst/>
              </a:prstGeom>
              <a:ln w="3175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80" name="Straight Connector 5579">
                <a:extLst>
                  <a:ext uri="{FF2B5EF4-FFF2-40B4-BE49-F238E27FC236}">
                    <a16:creationId xmlns:a16="http://schemas.microsoft.com/office/drawing/2014/main" id="{66CBA3F9-89C0-2EFB-BDBC-3D85E9E0E90F}"/>
                  </a:ext>
                </a:extLst>
              </p:cNvPr>
              <p:cNvCxnSpPr>
                <a:cxnSpLocks/>
                <a:stCxn id="5562" idx="2"/>
                <a:endCxn id="5555" idx="6"/>
              </p:cNvCxnSpPr>
              <p:nvPr/>
            </p:nvCxnSpPr>
            <p:spPr bwMode="auto">
              <a:xfrm flipH="1" flipV="1">
                <a:off x="16802217" y="29661872"/>
                <a:ext cx="321204" cy="775396"/>
              </a:xfrm>
              <a:prstGeom prst="line">
                <a:avLst/>
              </a:prstGeom>
              <a:ln w="3175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585" name="Rounded Rectangle 5584">
                <a:extLst>
                  <a:ext uri="{FF2B5EF4-FFF2-40B4-BE49-F238E27FC236}">
                    <a16:creationId xmlns:a16="http://schemas.microsoft.com/office/drawing/2014/main" id="{95546A66-5F5B-25DD-A46E-760ABFE12BF9}"/>
                  </a:ext>
                </a:extLst>
              </p:cNvPr>
              <p:cNvSpPr/>
              <p:nvPr/>
            </p:nvSpPr>
            <p:spPr bwMode="auto">
              <a:xfrm>
                <a:off x="15966365" y="28436681"/>
                <a:ext cx="2828893" cy="2401064"/>
              </a:xfrm>
              <a:prstGeom prst="roundRect">
                <a:avLst>
                  <a:gd name="adj" fmla="val 6729"/>
                </a:avLst>
              </a:prstGeom>
              <a:noFill/>
              <a:ln w="50800" cap="flat" cmpd="sng" algn="ctr">
                <a:solidFill>
                  <a:srgbClr val="D65E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5701" name="Group 5700">
              <a:extLst>
                <a:ext uri="{FF2B5EF4-FFF2-40B4-BE49-F238E27FC236}">
                  <a16:creationId xmlns:a16="http://schemas.microsoft.com/office/drawing/2014/main" id="{E4B47C59-FA16-AD65-EE3B-75F09277F752}"/>
                </a:ext>
              </a:extLst>
            </p:cNvPr>
            <p:cNvGrpSpPr/>
            <p:nvPr/>
          </p:nvGrpSpPr>
          <p:grpSpPr>
            <a:xfrm>
              <a:off x="19542210" y="28565005"/>
              <a:ext cx="2828893" cy="2401064"/>
              <a:chOff x="19052581" y="28421632"/>
              <a:chExt cx="2828893" cy="2401064"/>
            </a:xfrm>
          </p:grpSpPr>
          <p:sp>
            <p:nvSpPr>
              <p:cNvPr id="5658" name="Oval 20">
                <a:extLst>
                  <a:ext uri="{FF2B5EF4-FFF2-40B4-BE49-F238E27FC236}">
                    <a16:creationId xmlns:a16="http://schemas.microsoft.com/office/drawing/2014/main" id="{DAB7C45C-F6DD-28F3-670E-458EBBBDDC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78671" y="28692941"/>
                <a:ext cx="904874" cy="416366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Civet</a:t>
                </a:r>
              </a:p>
            </p:txBody>
          </p:sp>
          <p:sp>
            <p:nvSpPr>
              <p:cNvPr id="5659" name="Oval 60">
                <a:extLst>
                  <a:ext uri="{FF2B5EF4-FFF2-40B4-BE49-F238E27FC236}">
                    <a16:creationId xmlns:a16="http://schemas.microsoft.com/office/drawing/2014/main" id="{401FF375-F02C-81AF-306D-169A01E6CD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73783" y="29389514"/>
                <a:ext cx="514650" cy="514618"/>
              </a:xfrm>
              <a:prstGeom prst="ellipse">
                <a:avLst/>
              </a:prstGeom>
              <a:solidFill>
                <a:schemeClr val="accent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DE"/>
              </a:p>
            </p:txBody>
          </p:sp>
          <p:sp>
            <p:nvSpPr>
              <p:cNvPr id="5660" name="Oval 26">
                <a:extLst>
                  <a:ext uri="{FF2B5EF4-FFF2-40B4-BE49-F238E27FC236}">
                    <a16:creationId xmlns:a16="http://schemas.microsoft.com/office/drawing/2014/main" id="{859ADA36-9E2E-49DA-B256-48B450E74A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78673" y="30181619"/>
                <a:ext cx="904874" cy="416366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200" b="1" dirty="0"/>
                  <a:t>Carnivore</a:t>
                </a:r>
                <a:endParaRPr lang="en-US" altLang="en-DE" sz="1400" b="1" dirty="0"/>
              </a:p>
            </p:txBody>
          </p:sp>
          <p:sp>
            <p:nvSpPr>
              <p:cNvPr id="5661" name="Oval 32">
                <a:extLst>
                  <a:ext uri="{FF2B5EF4-FFF2-40B4-BE49-F238E27FC236}">
                    <a16:creationId xmlns:a16="http://schemas.microsoft.com/office/drawing/2014/main" id="{E65A637B-3833-2CFF-8B05-16446293FD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17479" y="28707670"/>
                <a:ext cx="1531672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Mammal</a:t>
                </a:r>
                <a:endParaRPr lang="en-US" altLang="en-DE" sz="1600" b="1" dirty="0"/>
              </a:p>
            </p:txBody>
          </p:sp>
          <p:sp>
            <p:nvSpPr>
              <p:cNvPr id="5662" name="Oval 32">
                <a:extLst>
                  <a:ext uri="{FF2B5EF4-FFF2-40B4-BE49-F238E27FC236}">
                    <a16:creationId xmlns:a16="http://schemas.microsoft.com/office/drawing/2014/main" id="{A15427BA-5963-AC19-324A-74ABE3FE42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09639" y="29217568"/>
                <a:ext cx="1531672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>
                    <a:alpha val="2506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>
                    <a:solidFill>
                      <a:srgbClr val="C1C1C1"/>
                    </a:solidFill>
                  </a:rPr>
                  <a:t>Terrestrial</a:t>
                </a:r>
                <a:endParaRPr lang="en-US" altLang="en-DE" sz="1600" b="1" dirty="0">
                  <a:solidFill>
                    <a:srgbClr val="C1C1C1"/>
                  </a:solidFill>
                </a:endParaRPr>
              </a:p>
            </p:txBody>
          </p:sp>
          <p:sp>
            <p:nvSpPr>
              <p:cNvPr id="5663" name="Oval 32">
                <a:extLst>
                  <a:ext uri="{FF2B5EF4-FFF2-40B4-BE49-F238E27FC236}">
                    <a16:creationId xmlns:a16="http://schemas.microsoft.com/office/drawing/2014/main" id="{83FF651E-DF27-18EA-A8A6-8E21B8E4C5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09637" y="29732321"/>
                <a:ext cx="1530000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>
                    <a:alpha val="2506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>
                    <a:solidFill>
                      <a:srgbClr val="C1C1C1"/>
                    </a:solidFill>
                  </a:rPr>
                  <a:t>Nocturnal</a:t>
                </a:r>
                <a:endParaRPr lang="en-US" altLang="en-DE" sz="1600" b="1" dirty="0">
                  <a:solidFill>
                    <a:srgbClr val="C1C1C1"/>
                  </a:solidFill>
                </a:endParaRPr>
              </a:p>
            </p:txBody>
          </p:sp>
          <p:sp>
            <p:nvSpPr>
              <p:cNvPr id="5664" name="Oval 32">
                <a:extLst>
                  <a:ext uri="{FF2B5EF4-FFF2-40B4-BE49-F238E27FC236}">
                    <a16:creationId xmlns:a16="http://schemas.microsoft.com/office/drawing/2014/main" id="{D4F04FD3-217B-365D-F9E1-B883C8C20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09637" y="30242219"/>
                <a:ext cx="1530000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>
                    <a:alpha val="2506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>
                    <a:solidFill>
                      <a:srgbClr val="C1C1C1"/>
                    </a:solidFill>
                  </a:rPr>
                  <a:t>Africa</a:t>
                </a:r>
                <a:endParaRPr lang="en-US" altLang="en-DE" sz="1600" b="1" dirty="0">
                  <a:solidFill>
                    <a:srgbClr val="C1C1C1"/>
                  </a:solidFill>
                </a:endParaRPr>
              </a:p>
            </p:txBody>
          </p:sp>
          <p:cxnSp>
            <p:nvCxnSpPr>
              <p:cNvPr id="5665" name="Straight Connector 5664">
                <a:extLst>
                  <a:ext uri="{FF2B5EF4-FFF2-40B4-BE49-F238E27FC236}">
                    <a16:creationId xmlns:a16="http://schemas.microsoft.com/office/drawing/2014/main" id="{EFBEA0F5-1E53-9194-034E-8C31EB1E310B}"/>
                  </a:ext>
                </a:extLst>
              </p:cNvPr>
              <p:cNvCxnSpPr>
                <a:cxnSpLocks/>
                <a:stCxn id="5658" idx="4"/>
                <a:endCxn id="5659" idx="0"/>
              </p:cNvCxnSpPr>
              <p:nvPr/>
            </p:nvCxnSpPr>
            <p:spPr bwMode="auto">
              <a:xfrm>
                <a:off x="19631108" y="29109307"/>
                <a:ext cx="0" cy="280207"/>
              </a:xfrm>
              <a:prstGeom prst="line">
                <a:avLst/>
              </a:prstGeom>
              <a:ln w="889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66" name="Straight Connector 5665">
                <a:extLst>
                  <a:ext uri="{FF2B5EF4-FFF2-40B4-BE49-F238E27FC236}">
                    <a16:creationId xmlns:a16="http://schemas.microsoft.com/office/drawing/2014/main" id="{04D2FEFF-7CCB-7758-22B8-CE75ECDEE442}"/>
                  </a:ext>
                </a:extLst>
              </p:cNvPr>
              <p:cNvCxnSpPr>
                <a:cxnSpLocks/>
                <a:stCxn id="5659" idx="4"/>
                <a:endCxn id="5660" idx="0"/>
              </p:cNvCxnSpPr>
              <p:nvPr/>
            </p:nvCxnSpPr>
            <p:spPr bwMode="auto">
              <a:xfrm>
                <a:off x="19631108" y="29904132"/>
                <a:ext cx="2" cy="277487"/>
              </a:xfrm>
              <a:prstGeom prst="line">
                <a:avLst/>
              </a:prstGeom>
              <a:ln w="25400">
                <a:prstDash val="dash"/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67" name="Straight Connector 5666">
                <a:extLst>
                  <a:ext uri="{FF2B5EF4-FFF2-40B4-BE49-F238E27FC236}">
                    <a16:creationId xmlns:a16="http://schemas.microsoft.com/office/drawing/2014/main" id="{FEBDA4EC-76F1-3F07-47BF-FB5C4ACFB1B0}"/>
                  </a:ext>
                </a:extLst>
              </p:cNvPr>
              <p:cNvCxnSpPr>
                <a:cxnSpLocks/>
                <a:stCxn id="5661" idx="2"/>
                <a:endCxn id="5659" idx="6"/>
              </p:cNvCxnSpPr>
              <p:nvPr/>
            </p:nvCxnSpPr>
            <p:spPr bwMode="auto">
              <a:xfrm flipH="1">
                <a:off x="19888433" y="28887670"/>
                <a:ext cx="329046" cy="759153"/>
              </a:xfrm>
              <a:prstGeom prst="line">
                <a:avLst/>
              </a:prstGeom>
              <a:ln w="254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68" name="Straight Connector 5667">
                <a:extLst>
                  <a:ext uri="{FF2B5EF4-FFF2-40B4-BE49-F238E27FC236}">
                    <a16:creationId xmlns:a16="http://schemas.microsoft.com/office/drawing/2014/main" id="{F3FAD8AB-685A-D918-0827-0831E490871C}"/>
                  </a:ext>
                </a:extLst>
              </p:cNvPr>
              <p:cNvCxnSpPr>
                <a:cxnSpLocks/>
                <a:stCxn id="5662" idx="2"/>
                <a:endCxn id="5659" idx="6"/>
              </p:cNvCxnSpPr>
              <p:nvPr/>
            </p:nvCxnSpPr>
            <p:spPr bwMode="auto">
              <a:xfrm flipH="1">
                <a:off x="19888433" y="29397568"/>
                <a:ext cx="321206" cy="249255"/>
              </a:xfrm>
              <a:prstGeom prst="line">
                <a:avLst/>
              </a:prstGeom>
              <a:ln w="25400">
                <a:solidFill>
                  <a:schemeClr val="tx1">
                    <a:alpha val="2506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69" name="Straight Connector 5668">
                <a:extLst>
                  <a:ext uri="{FF2B5EF4-FFF2-40B4-BE49-F238E27FC236}">
                    <a16:creationId xmlns:a16="http://schemas.microsoft.com/office/drawing/2014/main" id="{A0210CDD-E87C-605E-12B3-B4796B6DFACF}"/>
                  </a:ext>
                </a:extLst>
              </p:cNvPr>
              <p:cNvCxnSpPr>
                <a:cxnSpLocks/>
                <a:stCxn id="5663" idx="2"/>
                <a:endCxn id="5659" idx="6"/>
              </p:cNvCxnSpPr>
              <p:nvPr/>
            </p:nvCxnSpPr>
            <p:spPr bwMode="auto">
              <a:xfrm flipH="1" flipV="1">
                <a:off x="19888433" y="29646823"/>
                <a:ext cx="321204" cy="265498"/>
              </a:xfrm>
              <a:prstGeom prst="line">
                <a:avLst/>
              </a:prstGeom>
              <a:ln w="25400">
                <a:solidFill>
                  <a:schemeClr val="tx1">
                    <a:alpha val="2506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70" name="Straight Connector 5669">
                <a:extLst>
                  <a:ext uri="{FF2B5EF4-FFF2-40B4-BE49-F238E27FC236}">
                    <a16:creationId xmlns:a16="http://schemas.microsoft.com/office/drawing/2014/main" id="{A8F74C4D-5AFC-5696-C74D-918E8DA93788}"/>
                  </a:ext>
                </a:extLst>
              </p:cNvPr>
              <p:cNvCxnSpPr>
                <a:cxnSpLocks/>
                <a:stCxn id="5664" idx="2"/>
                <a:endCxn id="5659" idx="6"/>
              </p:cNvCxnSpPr>
              <p:nvPr/>
            </p:nvCxnSpPr>
            <p:spPr bwMode="auto">
              <a:xfrm flipH="1" flipV="1">
                <a:off x="19888433" y="29646823"/>
                <a:ext cx="321204" cy="775396"/>
              </a:xfrm>
              <a:prstGeom prst="line">
                <a:avLst/>
              </a:prstGeom>
              <a:ln w="25400">
                <a:solidFill>
                  <a:schemeClr val="tx1">
                    <a:alpha val="2506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671" name="Rounded Rectangle 5670">
                <a:extLst>
                  <a:ext uri="{FF2B5EF4-FFF2-40B4-BE49-F238E27FC236}">
                    <a16:creationId xmlns:a16="http://schemas.microsoft.com/office/drawing/2014/main" id="{D97AFAAC-57F4-CFD6-6A9B-998188B496E4}"/>
                  </a:ext>
                </a:extLst>
              </p:cNvPr>
              <p:cNvSpPr/>
              <p:nvPr/>
            </p:nvSpPr>
            <p:spPr bwMode="auto">
              <a:xfrm>
                <a:off x="19052581" y="28421632"/>
                <a:ext cx="2828893" cy="2401064"/>
              </a:xfrm>
              <a:prstGeom prst="roundRect">
                <a:avLst>
                  <a:gd name="adj" fmla="val 6729"/>
                </a:avLst>
              </a:prstGeom>
              <a:noFill/>
              <a:ln w="50800" cap="flat" cmpd="sng" algn="ctr">
                <a:solidFill>
                  <a:srgbClr val="D65E0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5702" name="Group 5701">
              <a:extLst>
                <a:ext uri="{FF2B5EF4-FFF2-40B4-BE49-F238E27FC236}">
                  <a16:creationId xmlns:a16="http://schemas.microsoft.com/office/drawing/2014/main" id="{F1BE26DD-7A32-2478-4BC5-B8042240A36F}"/>
                </a:ext>
              </a:extLst>
            </p:cNvPr>
            <p:cNvGrpSpPr/>
            <p:nvPr/>
          </p:nvGrpSpPr>
          <p:grpSpPr>
            <a:xfrm>
              <a:off x="22944579" y="28565069"/>
              <a:ext cx="2828893" cy="2401064"/>
              <a:chOff x="22138797" y="28436681"/>
              <a:chExt cx="2828893" cy="2401064"/>
            </a:xfrm>
          </p:grpSpPr>
          <p:sp>
            <p:nvSpPr>
              <p:cNvPr id="5672" name="Oval 20">
                <a:extLst>
                  <a:ext uri="{FF2B5EF4-FFF2-40B4-BE49-F238E27FC236}">
                    <a16:creationId xmlns:a16="http://schemas.microsoft.com/office/drawing/2014/main" id="{1CEFBF5F-0E8E-160C-09D3-97C6248D3E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64887" y="28707990"/>
                <a:ext cx="904874" cy="416366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Civet</a:t>
                </a:r>
              </a:p>
            </p:txBody>
          </p:sp>
          <p:sp>
            <p:nvSpPr>
              <p:cNvPr id="5673" name="Oval 60">
                <a:extLst>
                  <a:ext uri="{FF2B5EF4-FFF2-40B4-BE49-F238E27FC236}">
                    <a16:creationId xmlns:a16="http://schemas.microsoft.com/office/drawing/2014/main" id="{830DAE60-E436-6A9B-102C-05DC09F708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59999" y="29404563"/>
                <a:ext cx="514650" cy="514618"/>
              </a:xfrm>
              <a:prstGeom prst="ellipse">
                <a:avLst/>
              </a:prstGeom>
              <a:solidFill>
                <a:schemeClr val="accent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DE"/>
              </a:p>
            </p:txBody>
          </p:sp>
          <p:sp>
            <p:nvSpPr>
              <p:cNvPr id="5674" name="Oval 26">
                <a:extLst>
                  <a:ext uri="{FF2B5EF4-FFF2-40B4-BE49-F238E27FC236}">
                    <a16:creationId xmlns:a16="http://schemas.microsoft.com/office/drawing/2014/main" id="{6DD1CD01-2D2A-DCCA-790B-73A50D36E5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64889" y="30196668"/>
                <a:ext cx="904874" cy="416366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200" b="1" dirty="0"/>
                  <a:t>Carnivore</a:t>
                </a:r>
                <a:endParaRPr lang="en-US" altLang="en-DE" sz="1400" b="1" dirty="0"/>
              </a:p>
            </p:txBody>
          </p:sp>
          <p:sp>
            <p:nvSpPr>
              <p:cNvPr id="5675" name="Oval 32">
                <a:extLst>
                  <a:ext uri="{FF2B5EF4-FFF2-40B4-BE49-F238E27FC236}">
                    <a16:creationId xmlns:a16="http://schemas.microsoft.com/office/drawing/2014/main" id="{E46BCB0E-1E15-3F98-461E-88D2D117D3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303695" y="28722719"/>
                <a:ext cx="1531672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Mammal</a:t>
                </a:r>
                <a:endParaRPr lang="en-US" altLang="en-DE" sz="1600" b="1" dirty="0"/>
              </a:p>
            </p:txBody>
          </p:sp>
          <p:sp>
            <p:nvSpPr>
              <p:cNvPr id="5676" name="Oval 32">
                <a:extLst>
                  <a:ext uri="{FF2B5EF4-FFF2-40B4-BE49-F238E27FC236}">
                    <a16:creationId xmlns:a16="http://schemas.microsoft.com/office/drawing/2014/main" id="{1BCE2E7E-8511-2C17-5AB5-F621D3D62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95855" y="29232617"/>
                <a:ext cx="1531672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Terrestrial</a:t>
                </a:r>
                <a:endParaRPr lang="en-US" altLang="en-DE" sz="1600" b="1" dirty="0"/>
              </a:p>
            </p:txBody>
          </p:sp>
          <p:sp>
            <p:nvSpPr>
              <p:cNvPr id="5677" name="Oval 32">
                <a:extLst>
                  <a:ext uri="{FF2B5EF4-FFF2-40B4-BE49-F238E27FC236}">
                    <a16:creationId xmlns:a16="http://schemas.microsoft.com/office/drawing/2014/main" id="{7ACEFAB9-DA7E-8D53-CD97-7F34B1B21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95853" y="29747370"/>
                <a:ext cx="1530000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Nocturnal</a:t>
                </a:r>
                <a:endParaRPr lang="en-US" altLang="en-DE" sz="1600" b="1" dirty="0"/>
              </a:p>
            </p:txBody>
          </p:sp>
          <p:sp>
            <p:nvSpPr>
              <p:cNvPr id="5678" name="Oval 32">
                <a:extLst>
                  <a:ext uri="{FF2B5EF4-FFF2-40B4-BE49-F238E27FC236}">
                    <a16:creationId xmlns:a16="http://schemas.microsoft.com/office/drawing/2014/main" id="{1BD7D08A-F5B6-FCF2-A2B2-463E5A0E50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295853" y="30257268"/>
                <a:ext cx="1530000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Africa</a:t>
                </a:r>
                <a:endParaRPr lang="en-US" altLang="en-DE" sz="1600" b="1" dirty="0"/>
              </a:p>
            </p:txBody>
          </p:sp>
          <p:cxnSp>
            <p:nvCxnSpPr>
              <p:cNvPr id="5679" name="Straight Connector 5678">
                <a:extLst>
                  <a:ext uri="{FF2B5EF4-FFF2-40B4-BE49-F238E27FC236}">
                    <a16:creationId xmlns:a16="http://schemas.microsoft.com/office/drawing/2014/main" id="{1346403A-4215-9B29-7F0D-93F3CF7BCEC4}"/>
                  </a:ext>
                </a:extLst>
              </p:cNvPr>
              <p:cNvCxnSpPr>
                <a:cxnSpLocks/>
                <a:stCxn id="5672" idx="4"/>
                <a:endCxn id="5673" idx="0"/>
              </p:cNvCxnSpPr>
              <p:nvPr/>
            </p:nvCxnSpPr>
            <p:spPr bwMode="auto">
              <a:xfrm>
                <a:off x="22717324" y="29124356"/>
                <a:ext cx="0" cy="280207"/>
              </a:xfrm>
              <a:prstGeom prst="line">
                <a:avLst/>
              </a:prstGeom>
              <a:ln w="254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80" name="Straight Connector 5679">
                <a:extLst>
                  <a:ext uri="{FF2B5EF4-FFF2-40B4-BE49-F238E27FC236}">
                    <a16:creationId xmlns:a16="http://schemas.microsoft.com/office/drawing/2014/main" id="{D1C7EEDD-8463-4030-C3F0-8540F4CE1D0D}"/>
                  </a:ext>
                </a:extLst>
              </p:cNvPr>
              <p:cNvCxnSpPr>
                <a:cxnSpLocks/>
                <a:stCxn id="5673" idx="4"/>
                <a:endCxn id="5674" idx="0"/>
              </p:cNvCxnSpPr>
              <p:nvPr/>
            </p:nvCxnSpPr>
            <p:spPr bwMode="auto">
              <a:xfrm>
                <a:off x="22717324" y="29919181"/>
                <a:ext cx="2" cy="277487"/>
              </a:xfrm>
              <a:prstGeom prst="line">
                <a:avLst/>
              </a:prstGeom>
              <a:ln w="25400">
                <a:prstDash val="dash"/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81" name="Straight Connector 5680">
                <a:extLst>
                  <a:ext uri="{FF2B5EF4-FFF2-40B4-BE49-F238E27FC236}">
                    <a16:creationId xmlns:a16="http://schemas.microsoft.com/office/drawing/2014/main" id="{0B820AEE-96FA-4427-9491-F8A10CCF3FB0}"/>
                  </a:ext>
                </a:extLst>
              </p:cNvPr>
              <p:cNvCxnSpPr>
                <a:cxnSpLocks/>
                <a:stCxn id="5675" idx="2"/>
                <a:endCxn id="5673" idx="6"/>
              </p:cNvCxnSpPr>
              <p:nvPr/>
            </p:nvCxnSpPr>
            <p:spPr bwMode="auto">
              <a:xfrm flipH="1">
                <a:off x="22974649" y="28902719"/>
                <a:ext cx="329046" cy="759153"/>
              </a:xfrm>
              <a:prstGeom prst="line">
                <a:avLst/>
              </a:prstGeom>
              <a:ln w="254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82" name="Straight Connector 5681">
                <a:extLst>
                  <a:ext uri="{FF2B5EF4-FFF2-40B4-BE49-F238E27FC236}">
                    <a16:creationId xmlns:a16="http://schemas.microsoft.com/office/drawing/2014/main" id="{3F87D537-9CC1-C092-49D0-39379C61AB10}"/>
                  </a:ext>
                </a:extLst>
              </p:cNvPr>
              <p:cNvCxnSpPr>
                <a:cxnSpLocks/>
                <a:stCxn id="5676" idx="2"/>
                <a:endCxn id="5673" idx="6"/>
              </p:cNvCxnSpPr>
              <p:nvPr/>
            </p:nvCxnSpPr>
            <p:spPr bwMode="auto">
              <a:xfrm flipH="1">
                <a:off x="22974649" y="29412617"/>
                <a:ext cx="321206" cy="249255"/>
              </a:xfrm>
              <a:prstGeom prst="line">
                <a:avLst/>
              </a:prstGeom>
              <a:ln w="254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83" name="Straight Connector 5682">
                <a:extLst>
                  <a:ext uri="{FF2B5EF4-FFF2-40B4-BE49-F238E27FC236}">
                    <a16:creationId xmlns:a16="http://schemas.microsoft.com/office/drawing/2014/main" id="{0651E37F-7444-172D-CBF7-CBAE8C3BCE9F}"/>
                  </a:ext>
                </a:extLst>
              </p:cNvPr>
              <p:cNvCxnSpPr>
                <a:cxnSpLocks/>
                <a:stCxn id="5677" idx="2"/>
                <a:endCxn id="5673" idx="6"/>
              </p:cNvCxnSpPr>
              <p:nvPr/>
            </p:nvCxnSpPr>
            <p:spPr bwMode="auto">
              <a:xfrm flipH="1" flipV="1">
                <a:off x="22974649" y="29661872"/>
                <a:ext cx="321204" cy="265498"/>
              </a:xfrm>
              <a:prstGeom prst="line">
                <a:avLst/>
              </a:prstGeom>
              <a:ln w="254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84" name="Straight Connector 5683">
                <a:extLst>
                  <a:ext uri="{FF2B5EF4-FFF2-40B4-BE49-F238E27FC236}">
                    <a16:creationId xmlns:a16="http://schemas.microsoft.com/office/drawing/2014/main" id="{2A2B4339-05C8-962D-B586-1291D4947B80}"/>
                  </a:ext>
                </a:extLst>
              </p:cNvPr>
              <p:cNvCxnSpPr>
                <a:cxnSpLocks/>
                <a:stCxn id="5678" idx="2"/>
                <a:endCxn id="5673" idx="6"/>
              </p:cNvCxnSpPr>
              <p:nvPr/>
            </p:nvCxnSpPr>
            <p:spPr bwMode="auto">
              <a:xfrm flipH="1" flipV="1">
                <a:off x="22974649" y="29661872"/>
                <a:ext cx="321204" cy="775396"/>
              </a:xfrm>
              <a:prstGeom prst="line">
                <a:avLst/>
              </a:prstGeom>
              <a:ln w="254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685" name="Rounded Rectangle 5684">
                <a:extLst>
                  <a:ext uri="{FF2B5EF4-FFF2-40B4-BE49-F238E27FC236}">
                    <a16:creationId xmlns:a16="http://schemas.microsoft.com/office/drawing/2014/main" id="{D36FD4EB-6CA7-7BAC-8638-E0AA3D574BD0}"/>
                  </a:ext>
                </a:extLst>
              </p:cNvPr>
              <p:cNvSpPr/>
              <p:nvPr/>
            </p:nvSpPr>
            <p:spPr bwMode="auto">
              <a:xfrm>
                <a:off x="22138797" y="28436681"/>
                <a:ext cx="2828893" cy="2401064"/>
              </a:xfrm>
              <a:prstGeom prst="roundRect">
                <a:avLst>
                  <a:gd name="adj" fmla="val 6729"/>
                </a:avLst>
              </a:prstGeom>
              <a:noFill/>
              <a:ln w="50800" cap="flat" cmpd="sng" algn="ctr">
                <a:solidFill>
                  <a:srgbClr val="56B5E9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5703" name="Group 5702">
              <a:extLst>
                <a:ext uri="{FF2B5EF4-FFF2-40B4-BE49-F238E27FC236}">
                  <a16:creationId xmlns:a16="http://schemas.microsoft.com/office/drawing/2014/main" id="{414CC4F0-4A97-202F-D6E7-DE6CE585BDB3}"/>
                </a:ext>
              </a:extLst>
            </p:cNvPr>
            <p:cNvGrpSpPr/>
            <p:nvPr/>
          </p:nvGrpSpPr>
          <p:grpSpPr>
            <a:xfrm>
              <a:off x="26323225" y="28550020"/>
              <a:ext cx="2828893" cy="2401064"/>
              <a:chOff x="25225013" y="28421632"/>
              <a:chExt cx="2828893" cy="2401064"/>
            </a:xfrm>
          </p:grpSpPr>
          <p:sp>
            <p:nvSpPr>
              <p:cNvPr id="5686" name="Oval 20">
                <a:extLst>
                  <a:ext uri="{FF2B5EF4-FFF2-40B4-BE49-F238E27FC236}">
                    <a16:creationId xmlns:a16="http://schemas.microsoft.com/office/drawing/2014/main" id="{CDBD4658-5C49-BD4D-5200-3F9971F59D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51103" y="28692941"/>
                <a:ext cx="904874" cy="416366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Civet</a:t>
                </a:r>
              </a:p>
            </p:txBody>
          </p:sp>
          <p:sp>
            <p:nvSpPr>
              <p:cNvPr id="5687" name="Oval 60">
                <a:extLst>
                  <a:ext uri="{FF2B5EF4-FFF2-40B4-BE49-F238E27FC236}">
                    <a16:creationId xmlns:a16="http://schemas.microsoft.com/office/drawing/2014/main" id="{BAFAB068-9C50-7E50-64D3-668144B55B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46215" y="29389514"/>
                <a:ext cx="514650" cy="514618"/>
              </a:xfrm>
              <a:prstGeom prst="ellipse">
                <a:avLst/>
              </a:prstGeom>
              <a:solidFill>
                <a:schemeClr val="accent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DE"/>
              </a:p>
            </p:txBody>
          </p:sp>
          <p:sp>
            <p:nvSpPr>
              <p:cNvPr id="5688" name="Oval 26">
                <a:extLst>
                  <a:ext uri="{FF2B5EF4-FFF2-40B4-BE49-F238E27FC236}">
                    <a16:creationId xmlns:a16="http://schemas.microsoft.com/office/drawing/2014/main" id="{BF177E46-6FAF-8934-7254-0978D81D3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51105" y="30181619"/>
                <a:ext cx="904874" cy="416366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200" b="1" dirty="0"/>
                  <a:t>Carnivore</a:t>
                </a:r>
                <a:endParaRPr lang="en-US" altLang="en-DE" sz="1400" b="1" dirty="0"/>
              </a:p>
            </p:txBody>
          </p:sp>
          <p:sp>
            <p:nvSpPr>
              <p:cNvPr id="5689" name="Oval 32">
                <a:extLst>
                  <a:ext uri="{FF2B5EF4-FFF2-40B4-BE49-F238E27FC236}">
                    <a16:creationId xmlns:a16="http://schemas.microsoft.com/office/drawing/2014/main" id="{4122A28C-8439-1BD2-F28A-70F56351D2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89911" y="28707670"/>
                <a:ext cx="1531672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/>
                  <a:t>Mammal</a:t>
                </a:r>
                <a:endParaRPr lang="en-US" altLang="en-DE" sz="1600" b="1" dirty="0"/>
              </a:p>
            </p:txBody>
          </p:sp>
          <p:sp>
            <p:nvSpPr>
              <p:cNvPr id="5690" name="Oval 32">
                <a:extLst>
                  <a:ext uri="{FF2B5EF4-FFF2-40B4-BE49-F238E27FC236}">
                    <a16:creationId xmlns:a16="http://schemas.microsoft.com/office/drawing/2014/main" id="{F99C3DDA-3AC2-0981-1A4E-F720B42F88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82071" y="29217568"/>
                <a:ext cx="1531672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>
                    <a:alpha val="25076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>
                    <a:solidFill>
                      <a:srgbClr val="C9C9C9"/>
                    </a:solidFill>
                  </a:rPr>
                  <a:t>Terrestrial</a:t>
                </a:r>
                <a:endParaRPr lang="en-US" altLang="en-DE" sz="1600" b="1" dirty="0">
                  <a:solidFill>
                    <a:srgbClr val="C9C9C9"/>
                  </a:solidFill>
                </a:endParaRPr>
              </a:p>
            </p:txBody>
          </p:sp>
          <p:sp>
            <p:nvSpPr>
              <p:cNvPr id="5691" name="Oval 32">
                <a:extLst>
                  <a:ext uri="{FF2B5EF4-FFF2-40B4-BE49-F238E27FC236}">
                    <a16:creationId xmlns:a16="http://schemas.microsoft.com/office/drawing/2014/main" id="{33AAD602-328C-B140-F2C4-5FE5FA99B7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82069" y="29732321"/>
                <a:ext cx="1530000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>
                    <a:alpha val="25076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>
                    <a:solidFill>
                      <a:srgbClr val="C9C9C9"/>
                    </a:solidFill>
                  </a:rPr>
                  <a:t>Nocturnal</a:t>
                </a:r>
                <a:endParaRPr lang="en-US" altLang="en-DE" sz="1600" b="1" dirty="0">
                  <a:solidFill>
                    <a:srgbClr val="C9C9C9"/>
                  </a:solidFill>
                </a:endParaRPr>
              </a:p>
            </p:txBody>
          </p:sp>
          <p:sp>
            <p:nvSpPr>
              <p:cNvPr id="5692" name="Oval 32">
                <a:extLst>
                  <a:ext uri="{FF2B5EF4-FFF2-40B4-BE49-F238E27FC236}">
                    <a16:creationId xmlns:a16="http://schemas.microsoft.com/office/drawing/2014/main" id="{105F6E1B-DBAA-CAD0-C9D0-82C30193D9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82069" y="30242219"/>
                <a:ext cx="1530000" cy="360000"/>
              </a:xfrm>
              <a:prstGeom prst="ellipse">
                <a:avLst/>
              </a:prstGeom>
              <a:solidFill>
                <a:schemeClr val="bg1"/>
              </a:solidFill>
              <a:ln w="31750" algn="ctr">
                <a:solidFill>
                  <a:schemeClr val="tx1">
                    <a:alpha val="25076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>
                <a:lvl1pPr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4176713"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176713" eaLnBrk="0" fontAlgn="base" hangingPunct="0">
                  <a:spcBef>
                    <a:spcPct val="0"/>
                  </a:spcBef>
                  <a:spcAft>
                    <a:spcPct val="0"/>
                  </a:spcAft>
                  <a:defRPr sz="8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DE" sz="1400" b="1" dirty="0">
                    <a:solidFill>
                      <a:srgbClr val="C9C9C9"/>
                    </a:solidFill>
                  </a:rPr>
                  <a:t>Africa</a:t>
                </a:r>
                <a:endParaRPr lang="en-US" altLang="en-DE" sz="1600" b="1" dirty="0">
                  <a:solidFill>
                    <a:srgbClr val="C9C9C9"/>
                  </a:solidFill>
                </a:endParaRPr>
              </a:p>
            </p:txBody>
          </p:sp>
          <p:cxnSp>
            <p:nvCxnSpPr>
              <p:cNvPr id="5693" name="Straight Connector 5692">
                <a:extLst>
                  <a:ext uri="{FF2B5EF4-FFF2-40B4-BE49-F238E27FC236}">
                    <a16:creationId xmlns:a16="http://schemas.microsoft.com/office/drawing/2014/main" id="{E82D3BAA-CDE0-AE6D-EAF3-D1E738518CC6}"/>
                  </a:ext>
                </a:extLst>
              </p:cNvPr>
              <p:cNvCxnSpPr>
                <a:cxnSpLocks/>
                <a:stCxn id="5686" idx="4"/>
                <a:endCxn id="5687" idx="0"/>
              </p:cNvCxnSpPr>
              <p:nvPr/>
            </p:nvCxnSpPr>
            <p:spPr bwMode="auto">
              <a:xfrm>
                <a:off x="25803540" y="29109307"/>
                <a:ext cx="0" cy="280207"/>
              </a:xfrm>
              <a:prstGeom prst="line">
                <a:avLst/>
              </a:prstGeom>
              <a:ln w="254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94" name="Straight Connector 5693">
                <a:extLst>
                  <a:ext uri="{FF2B5EF4-FFF2-40B4-BE49-F238E27FC236}">
                    <a16:creationId xmlns:a16="http://schemas.microsoft.com/office/drawing/2014/main" id="{DDB309C4-6A03-7C8A-3C37-4ADF0C7D43BD}"/>
                  </a:ext>
                </a:extLst>
              </p:cNvPr>
              <p:cNvCxnSpPr>
                <a:cxnSpLocks/>
                <a:stCxn id="5687" idx="4"/>
                <a:endCxn id="5688" idx="0"/>
              </p:cNvCxnSpPr>
              <p:nvPr/>
            </p:nvCxnSpPr>
            <p:spPr bwMode="auto">
              <a:xfrm>
                <a:off x="25803540" y="29904132"/>
                <a:ext cx="2" cy="277487"/>
              </a:xfrm>
              <a:prstGeom prst="line">
                <a:avLst/>
              </a:prstGeom>
              <a:ln w="25400">
                <a:prstDash val="dash"/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95" name="Straight Connector 5694">
                <a:extLst>
                  <a:ext uri="{FF2B5EF4-FFF2-40B4-BE49-F238E27FC236}">
                    <a16:creationId xmlns:a16="http://schemas.microsoft.com/office/drawing/2014/main" id="{7D8DAE98-437B-B38C-1EC3-E8BDF621BCB3}"/>
                  </a:ext>
                </a:extLst>
              </p:cNvPr>
              <p:cNvCxnSpPr>
                <a:cxnSpLocks/>
                <a:stCxn id="5689" idx="2"/>
                <a:endCxn id="5687" idx="6"/>
              </p:cNvCxnSpPr>
              <p:nvPr/>
            </p:nvCxnSpPr>
            <p:spPr bwMode="auto">
              <a:xfrm flipH="1">
                <a:off x="26060865" y="28887670"/>
                <a:ext cx="329046" cy="759153"/>
              </a:xfrm>
              <a:prstGeom prst="line">
                <a:avLst/>
              </a:prstGeom>
              <a:ln w="254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96" name="Straight Connector 5695">
                <a:extLst>
                  <a:ext uri="{FF2B5EF4-FFF2-40B4-BE49-F238E27FC236}">
                    <a16:creationId xmlns:a16="http://schemas.microsoft.com/office/drawing/2014/main" id="{C58A5377-E6DA-D8BB-B39D-B79D51B57D97}"/>
                  </a:ext>
                </a:extLst>
              </p:cNvPr>
              <p:cNvCxnSpPr>
                <a:cxnSpLocks/>
                <a:stCxn id="5690" idx="2"/>
                <a:endCxn id="5687" idx="6"/>
              </p:cNvCxnSpPr>
              <p:nvPr/>
            </p:nvCxnSpPr>
            <p:spPr bwMode="auto">
              <a:xfrm flipH="1">
                <a:off x="26060865" y="29397568"/>
                <a:ext cx="321206" cy="249255"/>
              </a:xfrm>
              <a:prstGeom prst="line">
                <a:avLst/>
              </a:prstGeom>
              <a:ln w="25400">
                <a:solidFill>
                  <a:schemeClr val="tx1">
                    <a:alpha val="25076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97" name="Straight Connector 5696">
                <a:extLst>
                  <a:ext uri="{FF2B5EF4-FFF2-40B4-BE49-F238E27FC236}">
                    <a16:creationId xmlns:a16="http://schemas.microsoft.com/office/drawing/2014/main" id="{9574992C-9936-258E-2F89-3218D0BC52CA}"/>
                  </a:ext>
                </a:extLst>
              </p:cNvPr>
              <p:cNvCxnSpPr>
                <a:cxnSpLocks/>
                <a:stCxn id="5691" idx="2"/>
                <a:endCxn id="5687" idx="6"/>
              </p:cNvCxnSpPr>
              <p:nvPr/>
            </p:nvCxnSpPr>
            <p:spPr bwMode="auto">
              <a:xfrm flipH="1" flipV="1">
                <a:off x="26060865" y="29646823"/>
                <a:ext cx="321204" cy="265498"/>
              </a:xfrm>
              <a:prstGeom prst="line">
                <a:avLst/>
              </a:prstGeom>
              <a:ln w="25400">
                <a:solidFill>
                  <a:schemeClr val="tx1">
                    <a:alpha val="25076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98" name="Straight Connector 5697">
                <a:extLst>
                  <a:ext uri="{FF2B5EF4-FFF2-40B4-BE49-F238E27FC236}">
                    <a16:creationId xmlns:a16="http://schemas.microsoft.com/office/drawing/2014/main" id="{8F23E01F-5CBC-C060-8A8A-6BCEA60A6FD1}"/>
                  </a:ext>
                </a:extLst>
              </p:cNvPr>
              <p:cNvCxnSpPr>
                <a:cxnSpLocks/>
                <a:stCxn id="5692" idx="2"/>
                <a:endCxn id="5687" idx="6"/>
              </p:cNvCxnSpPr>
              <p:nvPr/>
            </p:nvCxnSpPr>
            <p:spPr bwMode="auto">
              <a:xfrm flipH="1" flipV="1">
                <a:off x="26060865" y="29646823"/>
                <a:ext cx="321204" cy="775396"/>
              </a:xfrm>
              <a:prstGeom prst="line">
                <a:avLst/>
              </a:prstGeom>
              <a:ln w="25400">
                <a:solidFill>
                  <a:schemeClr val="tx1">
                    <a:alpha val="25076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699" name="Rounded Rectangle 5698">
                <a:extLst>
                  <a:ext uri="{FF2B5EF4-FFF2-40B4-BE49-F238E27FC236}">
                    <a16:creationId xmlns:a16="http://schemas.microsoft.com/office/drawing/2014/main" id="{E810944D-88C2-3901-F2BD-4ED48BAFEAE6}"/>
                  </a:ext>
                </a:extLst>
              </p:cNvPr>
              <p:cNvSpPr/>
              <p:nvPr/>
            </p:nvSpPr>
            <p:spPr bwMode="auto">
              <a:xfrm>
                <a:off x="25225013" y="28421632"/>
                <a:ext cx="2828893" cy="2401064"/>
              </a:xfrm>
              <a:prstGeom prst="roundRect">
                <a:avLst>
                  <a:gd name="adj" fmla="val 6729"/>
                </a:avLst>
              </a:prstGeom>
              <a:noFill/>
              <a:ln w="50800" cap="flat" cmpd="sng" algn="ctr">
                <a:solidFill>
                  <a:srgbClr val="56B5E9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17671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</p:grpSp>
      <p:grpSp>
        <p:nvGrpSpPr>
          <p:cNvPr id="5711" name="Group 5710">
            <a:extLst>
              <a:ext uri="{FF2B5EF4-FFF2-40B4-BE49-F238E27FC236}">
                <a16:creationId xmlns:a16="http://schemas.microsoft.com/office/drawing/2014/main" id="{9BB75C57-3B19-4275-6E3A-1409A511CB53}"/>
              </a:ext>
            </a:extLst>
          </p:cNvPr>
          <p:cNvGrpSpPr/>
          <p:nvPr/>
        </p:nvGrpSpPr>
        <p:grpSpPr>
          <a:xfrm>
            <a:off x="26321624" y="32275021"/>
            <a:ext cx="2828893" cy="2401064"/>
            <a:chOff x="25225013" y="28421632"/>
            <a:chExt cx="2828893" cy="2401064"/>
          </a:xfrm>
        </p:grpSpPr>
        <p:sp>
          <p:nvSpPr>
            <p:cNvPr id="5712" name="Oval 20">
              <a:extLst>
                <a:ext uri="{FF2B5EF4-FFF2-40B4-BE49-F238E27FC236}">
                  <a16:creationId xmlns:a16="http://schemas.microsoft.com/office/drawing/2014/main" id="{63D67BC3-134F-243B-0C1B-1530AA6485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51103" y="28692941"/>
              <a:ext cx="904874" cy="416366"/>
            </a:xfrm>
            <a:prstGeom prst="ellipse">
              <a:avLst/>
            </a:prstGeom>
            <a:solidFill>
              <a:schemeClr val="bg1"/>
            </a:solidFill>
            <a:ln w="31750" algn="ctr">
              <a:solidFill>
                <a:schemeClr val="tx1">
                  <a:alpha val="25143"/>
                </a:schemeClr>
              </a:solidFill>
              <a:prstDash val="lgDashDotDot"/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1400" b="1" dirty="0">
                  <a:solidFill>
                    <a:srgbClr val="C0C0C0"/>
                  </a:solidFill>
                </a:rPr>
                <a:t>Civet</a:t>
              </a:r>
            </a:p>
          </p:txBody>
        </p:sp>
        <p:sp>
          <p:nvSpPr>
            <p:cNvPr id="5713" name="Oval 60">
              <a:extLst>
                <a:ext uri="{FF2B5EF4-FFF2-40B4-BE49-F238E27FC236}">
                  <a16:creationId xmlns:a16="http://schemas.microsoft.com/office/drawing/2014/main" id="{0A6E5F97-4173-E376-F6B3-DD8E9A020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46215" y="29389514"/>
              <a:ext cx="514650" cy="514618"/>
            </a:xfrm>
            <a:prstGeom prst="ellipse">
              <a:avLst/>
            </a:prstGeom>
            <a:solidFill>
              <a:schemeClr val="accent1"/>
            </a:solidFill>
            <a:ln w="31750" algn="ctr">
              <a:solidFill>
                <a:schemeClr val="tx1"/>
              </a:solidFill>
              <a:prstDash val="lgDashDotDot"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DE"/>
            </a:p>
          </p:txBody>
        </p:sp>
        <p:sp>
          <p:nvSpPr>
            <p:cNvPr id="5714" name="Oval 26">
              <a:extLst>
                <a:ext uri="{FF2B5EF4-FFF2-40B4-BE49-F238E27FC236}">
                  <a16:creationId xmlns:a16="http://schemas.microsoft.com/office/drawing/2014/main" id="{431BD6B3-416C-ED6E-81D7-39165DCCF5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51105" y="30181619"/>
              <a:ext cx="904874" cy="416366"/>
            </a:xfrm>
            <a:prstGeom prst="ellipse">
              <a:avLst/>
            </a:prstGeom>
            <a:solidFill>
              <a:schemeClr val="bg1"/>
            </a:solidFill>
            <a:ln w="31750" algn="ctr">
              <a:solidFill>
                <a:schemeClr val="tx1"/>
              </a:solidFill>
              <a:prstDash val="lgDashDotDot"/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1200" b="1" dirty="0"/>
                <a:t>Carnivore</a:t>
              </a:r>
              <a:endParaRPr lang="en-US" altLang="en-DE" sz="1400" b="1" dirty="0"/>
            </a:p>
          </p:txBody>
        </p:sp>
        <p:sp>
          <p:nvSpPr>
            <p:cNvPr id="5715" name="Oval 32">
              <a:extLst>
                <a:ext uri="{FF2B5EF4-FFF2-40B4-BE49-F238E27FC236}">
                  <a16:creationId xmlns:a16="http://schemas.microsoft.com/office/drawing/2014/main" id="{D528F529-AD76-6B0E-96BD-8F2299C88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89911" y="28707670"/>
              <a:ext cx="1531672" cy="360000"/>
            </a:xfrm>
            <a:prstGeom prst="ellipse">
              <a:avLst/>
            </a:prstGeom>
            <a:solidFill>
              <a:schemeClr val="bg1"/>
            </a:solidFill>
            <a:ln w="31750" algn="ctr">
              <a:solidFill>
                <a:schemeClr val="tx1"/>
              </a:solidFill>
              <a:prstDash val="lgDashDotDot"/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1400" b="1" dirty="0"/>
                <a:t>Mammal</a:t>
              </a:r>
              <a:endParaRPr lang="en-US" altLang="en-DE" sz="1600" b="1" dirty="0"/>
            </a:p>
          </p:txBody>
        </p:sp>
        <p:sp>
          <p:nvSpPr>
            <p:cNvPr id="5716" name="Oval 32">
              <a:extLst>
                <a:ext uri="{FF2B5EF4-FFF2-40B4-BE49-F238E27FC236}">
                  <a16:creationId xmlns:a16="http://schemas.microsoft.com/office/drawing/2014/main" id="{6C22B755-7925-71A4-F6DD-D7C13AC72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82071" y="29217568"/>
              <a:ext cx="1531672" cy="360000"/>
            </a:xfrm>
            <a:prstGeom prst="ellipse">
              <a:avLst/>
            </a:prstGeom>
            <a:solidFill>
              <a:schemeClr val="bg1"/>
            </a:solidFill>
            <a:ln w="31750" algn="ctr">
              <a:solidFill>
                <a:schemeClr val="tx1"/>
              </a:solidFill>
              <a:prstDash val="lgDashDotDot"/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1400" b="1" dirty="0">
                  <a:solidFill>
                    <a:srgbClr val="353535"/>
                  </a:solidFill>
                </a:rPr>
                <a:t>Terrestrial</a:t>
              </a:r>
              <a:endParaRPr lang="en-US" altLang="en-DE" sz="1600" b="1" dirty="0">
                <a:solidFill>
                  <a:srgbClr val="353535"/>
                </a:solidFill>
              </a:endParaRPr>
            </a:p>
          </p:txBody>
        </p:sp>
        <p:sp>
          <p:nvSpPr>
            <p:cNvPr id="5717" name="Oval 32">
              <a:extLst>
                <a:ext uri="{FF2B5EF4-FFF2-40B4-BE49-F238E27FC236}">
                  <a16:creationId xmlns:a16="http://schemas.microsoft.com/office/drawing/2014/main" id="{8637507D-8F8A-FC23-75AF-C7E0EEAE9B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82069" y="29732321"/>
              <a:ext cx="1530000" cy="360000"/>
            </a:xfrm>
            <a:prstGeom prst="ellipse">
              <a:avLst/>
            </a:prstGeom>
            <a:solidFill>
              <a:schemeClr val="bg1"/>
            </a:solidFill>
            <a:ln w="31750" algn="ctr">
              <a:solidFill>
                <a:schemeClr val="tx1"/>
              </a:solidFill>
              <a:prstDash val="lgDashDotDot"/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1400" b="1" dirty="0">
                  <a:solidFill>
                    <a:srgbClr val="353535"/>
                  </a:solidFill>
                </a:rPr>
                <a:t>Nocturnal</a:t>
              </a:r>
              <a:endParaRPr lang="en-US" altLang="en-DE" sz="1600" b="1" dirty="0">
                <a:solidFill>
                  <a:srgbClr val="353535"/>
                </a:solidFill>
              </a:endParaRPr>
            </a:p>
          </p:txBody>
        </p:sp>
        <p:sp>
          <p:nvSpPr>
            <p:cNvPr id="5718" name="Oval 32">
              <a:extLst>
                <a:ext uri="{FF2B5EF4-FFF2-40B4-BE49-F238E27FC236}">
                  <a16:creationId xmlns:a16="http://schemas.microsoft.com/office/drawing/2014/main" id="{4B9FEC0E-5CA7-8666-4DB6-F34EEC1284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82069" y="30242219"/>
              <a:ext cx="1530000" cy="360000"/>
            </a:xfrm>
            <a:prstGeom prst="ellipse">
              <a:avLst/>
            </a:prstGeom>
            <a:solidFill>
              <a:schemeClr val="bg1"/>
            </a:solidFill>
            <a:ln w="31750" algn="ctr">
              <a:solidFill>
                <a:schemeClr val="tx1"/>
              </a:solidFill>
              <a:prstDash val="lgDashDotDot"/>
              <a:round/>
              <a:headEnd/>
              <a:tailEnd/>
            </a:ln>
          </p:spPr>
          <p:txBody>
            <a:bodyPr anchor="ctr"/>
            <a:lstStyle>
              <a:lvl1pPr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4176713"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176713" eaLnBrk="0" fontAlgn="base" hangingPunct="0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DE" sz="1400" b="1" dirty="0">
                  <a:solidFill>
                    <a:srgbClr val="353535"/>
                  </a:solidFill>
                </a:rPr>
                <a:t>Africa</a:t>
              </a:r>
              <a:endParaRPr lang="en-US" altLang="en-DE" sz="1600" b="1" dirty="0">
                <a:solidFill>
                  <a:srgbClr val="353535"/>
                </a:solidFill>
              </a:endParaRPr>
            </a:p>
          </p:txBody>
        </p:sp>
        <p:cxnSp>
          <p:nvCxnSpPr>
            <p:cNvPr id="5719" name="Straight Connector 5718">
              <a:extLst>
                <a:ext uri="{FF2B5EF4-FFF2-40B4-BE49-F238E27FC236}">
                  <a16:creationId xmlns:a16="http://schemas.microsoft.com/office/drawing/2014/main" id="{E72E782C-B6FB-3181-8C3C-ED8A5ED198F0}"/>
                </a:ext>
              </a:extLst>
            </p:cNvPr>
            <p:cNvCxnSpPr>
              <a:cxnSpLocks/>
              <a:stCxn id="5712" idx="4"/>
              <a:endCxn id="5713" idx="0"/>
            </p:cNvCxnSpPr>
            <p:nvPr/>
          </p:nvCxnSpPr>
          <p:spPr bwMode="auto">
            <a:xfrm>
              <a:off x="25803540" y="29109307"/>
              <a:ext cx="0" cy="280207"/>
            </a:xfrm>
            <a:prstGeom prst="line">
              <a:avLst/>
            </a:prstGeom>
            <a:ln w="25400">
              <a:solidFill>
                <a:schemeClr val="dk1">
                  <a:alpha val="35228"/>
                </a:schemeClr>
              </a:solidFill>
              <a:prstDash val="lgDashDotDot"/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20" name="Straight Connector 5719">
              <a:extLst>
                <a:ext uri="{FF2B5EF4-FFF2-40B4-BE49-F238E27FC236}">
                  <a16:creationId xmlns:a16="http://schemas.microsoft.com/office/drawing/2014/main" id="{D6E620E7-F105-FCD9-5612-248FA890A1DA}"/>
                </a:ext>
              </a:extLst>
            </p:cNvPr>
            <p:cNvCxnSpPr>
              <a:cxnSpLocks/>
              <a:stCxn id="5713" idx="4"/>
              <a:endCxn id="5714" idx="0"/>
            </p:cNvCxnSpPr>
            <p:nvPr/>
          </p:nvCxnSpPr>
          <p:spPr bwMode="auto">
            <a:xfrm>
              <a:off x="25803540" y="29904132"/>
              <a:ext cx="2" cy="277487"/>
            </a:xfrm>
            <a:prstGeom prst="line">
              <a:avLst/>
            </a:prstGeom>
            <a:ln w="25400">
              <a:prstDash val="lgDashDotDot"/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21" name="Straight Connector 5720">
              <a:extLst>
                <a:ext uri="{FF2B5EF4-FFF2-40B4-BE49-F238E27FC236}">
                  <a16:creationId xmlns:a16="http://schemas.microsoft.com/office/drawing/2014/main" id="{46A159D0-9194-6BA9-5949-BDC5A54BF2A7}"/>
                </a:ext>
              </a:extLst>
            </p:cNvPr>
            <p:cNvCxnSpPr>
              <a:cxnSpLocks/>
              <a:stCxn id="5715" idx="2"/>
              <a:endCxn id="5713" idx="6"/>
            </p:cNvCxnSpPr>
            <p:nvPr/>
          </p:nvCxnSpPr>
          <p:spPr bwMode="auto">
            <a:xfrm flipH="1">
              <a:off x="26060865" y="28887670"/>
              <a:ext cx="329046" cy="759153"/>
            </a:xfrm>
            <a:prstGeom prst="line">
              <a:avLst/>
            </a:prstGeom>
            <a:ln w="25400">
              <a:prstDash val="lgDashDotDot"/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22" name="Straight Connector 5721">
              <a:extLst>
                <a:ext uri="{FF2B5EF4-FFF2-40B4-BE49-F238E27FC236}">
                  <a16:creationId xmlns:a16="http://schemas.microsoft.com/office/drawing/2014/main" id="{704FCCCD-9FE9-A31C-DA21-B07D50B00960}"/>
                </a:ext>
              </a:extLst>
            </p:cNvPr>
            <p:cNvCxnSpPr>
              <a:cxnSpLocks/>
              <a:stCxn id="5716" idx="2"/>
              <a:endCxn id="5713" idx="6"/>
            </p:cNvCxnSpPr>
            <p:nvPr/>
          </p:nvCxnSpPr>
          <p:spPr bwMode="auto">
            <a:xfrm flipH="1">
              <a:off x="26060865" y="29397568"/>
              <a:ext cx="321206" cy="249255"/>
            </a:xfrm>
            <a:prstGeom prst="line">
              <a:avLst/>
            </a:prstGeom>
            <a:ln w="25400">
              <a:solidFill>
                <a:schemeClr val="tx1"/>
              </a:solidFill>
              <a:prstDash val="lgDashDotDot"/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23" name="Straight Connector 5722">
              <a:extLst>
                <a:ext uri="{FF2B5EF4-FFF2-40B4-BE49-F238E27FC236}">
                  <a16:creationId xmlns:a16="http://schemas.microsoft.com/office/drawing/2014/main" id="{F9F85AC2-4906-5544-6EA5-33547685F133}"/>
                </a:ext>
              </a:extLst>
            </p:cNvPr>
            <p:cNvCxnSpPr>
              <a:cxnSpLocks/>
              <a:stCxn id="5717" idx="2"/>
              <a:endCxn id="5713" idx="6"/>
            </p:cNvCxnSpPr>
            <p:nvPr/>
          </p:nvCxnSpPr>
          <p:spPr bwMode="auto">
            <a:xfrm flipH="1" flipV="1">
              <a:off x="26060865" y="29646823"/>
              <a:ext cx="321204" cy="265498"/>
            </a:xfrm>
            <a:prstGeom prst="line">
              <a:avLst/>
            </a:prstGeom>
            <a:ln w="25400">
              <a:solidFill>
                <a:schemeClr val="tx1"/>
              </a:solidFill>
              <a:prstDash val="lgDashDotDot"/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24" name="Straight Connector 5723">
              <a:extLst>
                <a:ext uri="{FF2B5EF4-FFF2-40B4-BE49-F238E27FC236}">
                  <a16:creationId xmlns:a16="http://schemas.microsoft.com/office/drawing/2014/main" id="{CA49F628-E05C-9D10-BAC7-8A1C8CEFBDFE}"/>
                </a:ext>
              </a:extLst>
            </p:cNvPr>
            <p:cNvCxnSpPr>
              <a:cxnSpLocks/>
              <a:stCxn id="5718" idx="2"/>
              <a:endCxn id="5713" idx="6"/>
            </p:cNvCxnSpPr>
            <p:nvPr/>
          </p:nvCxnSpPr>
          <p:spPr bwMode="auto">
            <a:xfrm flipH="1" flipV="1">
              <a:off x="26060865" y="29646823"/>
              <a:ext cx="321204" cy="775396"/>
            </a:xfrm>
            <a:prstGeom prst="line">
              <a:avLst/>
            </a:prstGeom>
            <a:ln w="25400">
              <a:solidFill>
                <a:schemeClr val="tx1"/>
              </a:solidFill>
              <a:prstDash val="lgDashDotDot"/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25" name="Rounded Rectangle 5724">
              <a:extLst>
                <a:ext uri="{FF2B5EF4-FFF2-40B4-BE49-F238E27FC236}">
                  <a16:creationId xmlns:a16="http://schemas.microsoft.com/office/drawing/2014/main" id="{C7687DF3-7817-6D50-17BF-AA22A28AA3D1}"/>
                </a:ext>
              </a:extLst>
            </p:cNvPr>
            <p:cNvSpPr/>
            <p:nvPr/>
          </p:nvSpPr>
          <p:spPr bwMode="auto">
            <a:xfrm>
              <a:off x="25225013" y="28421632"/>
              <a:ext cx="2828893" cy="2401064"/>
            </a:xfrm>
            <a:prstGeom prst="roundRect">
              <a:avLst>
                <a:gd name="adj" fmla="val 6729"/>
              </a:avLst>
            </a:prstGeom>
            <a:noFill/>
            <a:ln w="50800" cap="flat" cmpd="sng" algn="ctr">
              <a:solidFill>
                <a:srgbClr val="E79F01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17671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8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5727" name="TextBox 5726">
            <a:extLst>
              <a:ext uri="{FF2B5EF4-FFF2-40B4-BE49-F238E27FC236}">
                <a16:creationId xmlns:a16="http://schemas.microsoft.com/office/drawing/2014/main" id="{EE1F87DA-1AF9-7EA5-CD5A-D0269EB59181}"/>
              </a:ext>
            </a:extLst>
          </p:cNvPr>
          <p:cNvSpPr txBox="1"/>
          <p:nvPr/>
        </p:nvSpPr>
        <p:spPr>
          <a:xfrm>
            <a:off x="16344812" y="27171181"/>
            <a:ext cx="1330694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600" dirty="0">
                <a:latin typeface="+mj-lt"/>
                <a:cs typeface="Consolas" panose="020B0609020204030204" pitchFamily="49" charset="0"/>
              </a:rPr>
              <a:t>Examples: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Deliberation ~ Familiarity + Familiarity</a:t>
            </a:r>
            <a:r>
              <a:rPr lang="en-US" sz="3600" baseline="30000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Curiosity ~ Familiarity + Retrieval</a:t>
            </a:r>
          </a:p>
        </p:txBody>
      </p:sp>
      <p:sp>
        <p:nvSpPr>
          <p:cNvPr id="5729" name="Rounded Rectangle 5728">
            <a:extLst>
              <a:ext uri="{FF2B5EF4-FFF2-40B4-BE49-F238E27FC236}">
                <a16:creationId xmlns:a16="http://schemas.microsoft.com/office/drawing/2014/main" id="{ABC76BE1-AA56-2179-03C2-646977098F01}"/>
              </a:ext>
            </a:extLst>
          </p:cNvPr>
          <p:cNvSpPr/>
          <p:nvPr/>
        </p:nvSpPr>
        <p:spPr bwMode="auto">
          <a:xfrm>
            <a:off x="15500350" y="37458949"/>
            <a:ext cx="14135642" cy="3231851"/>
          </a:xfrm>
          <a:prstGeom prst="roundRect">
            <a:avLst>
              <a:gd name="adj" fmla="val 16776"/>
            </a:avLst>
          </a:prstGeom>
          <a:noFill/>
          <a:ln w="47625" cap="flat" cmpd="sng" algn="ctr">
            <a:solidFill>
              <a:schemeClr val="bg2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8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747" name="Graphic 5746" descr="Head with gears outline">
            <a:extLst>
              <a:ext uri="{FF2B5EF4-FFF2-40B4-BE49-F238E27FC236}">
                <a16:creationId xmlns:a16="http://schemas.microsoft.com/office/drawing/2014/main" id="{E2C836AF-F891-9BFC-F078-8401B18E4B5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 flipH="1">
            <a:off x="6180761" y="10205676"/>
            <a:ext cx="3093842" cy="2996049"/>
          </a:xfrm>
          <a:prstGeom prst="rect">
            <a:avLst/>
          </a:prstGeom>
        </p:spPr>
      </p:pic>
      <p:sp>
        <p:nvSpPr>
          <p:cNvPr id="5748" name="Oval Callout 5747">
            <a:extLst>
              <a:ext uri="{FF2B5EF4-FFF2-40B4-BE49-F238E27FC236}">
                <a16:creationId xmlns:a16="http://schemas.microsoft.com/office/drawing/2014/main" id="{1240C88A-9292-332A-E82E-FDDD330EA947}"/>
              </a:ext>
            </a:extLst>
          </p:cNvPr>
          <p:cNvSpPr/>
          <p:nvPr/>
        </p:nvSpPr>
        <p:spPr bwMode="auto">
          <a:xfrm>
            <a:off x="1313372" y="10279535"/>
            <a:ext cx="4490989" cy="2862983"/>
          </a:xfrm>
          <a:prstGeom prst="wedgeEllipseCallout">
            <a:avLst>
              <a:gd name="adj1" fmla="val -53636"/>
              <a:gd name="adj2" fmla="val 76339"/>
            </a:avLst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Where do manatees sleep?</a:t>
            </a:r>
          </a:p>
        </p:txBody>
      </p:sp>
      <p:sp>
        <p:nvSpPr>
          <p:cNvPr id="5749" name="Cloud Callout 5748">
            <a:extLst>
              <a:ext uri="{FF2B5EF4-FFF2-40B4-BE49-F238E27FC236}">
                <a16:creationId xmlns:a16="http://schemas.microsoft.com/office/drawing/2014/main" id="{94E1DCAF-F519-0862-BA1E-5FD96E223365}"/>
              </a:ext>
            </a:extLst>
          </p:cNvPr>
          <p:cNvSpPr/>
          <p:nvPr/>
        </p:nvSpPr>
        <p:spPr bwMode="auto">
          <a:xfrm>
            <a:off x="9586620" y="8607134"/>
            <a:ext cx="3894123" cy="2260086"/>
          </a:xfrm>
          <a:prstGeom prst="cloudCallout">
            <a:avLst>
              <a:gd name="adj1" fmla="val -67193"/>
              <a:gd name="adj2" fmla="val 50119"/>
            </a:avLst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 so wish I knew!</a:t>
            </a:r>
          </a:p>
        </p:txBody>
      </p:sp>
      <p:sp>
        <p:nvSpPr>
          <p:cNvPr id="5750" name="Cloud Callout 5749">
            <a:extLst>
              <a:ext uri="{FF2B5EF4-FFF2-40B4-BE49-F238E27FC236}">
                <a16:creationId xmlns:a16="http://schemas.microsoft.com/office/drawing/2014/main" id="{F7428BFE-BEF5-5F1F-D9C0-43B7314AA362}"/>
              </a:ext>
            </a:extLst>
          </p:cNvPr>
          <p:cNvSpPr/>
          <p:nvPr/>
        </p:nvSpPr>
        <p:spPr bwMode="auto">
          <a:xfrm>
            <a:off x="9813500" y="11175437"/>
            <a:ext cx="3894123" cy="2260086"/>
          </a:xfrm>
          <a:prstGeom prst="cloudCallout">
            <a:avLst>
              <a:gd name="adj1" fmla="val -69802"/>
              <a:gd name="adj2" fmla="val -29676"/>
            </a:avLst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1767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pfft.. who cares?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T_MASTER">
  <a:themeElements>
    <a:clrScheme name="UT_MASTER 1">
      <a:dk1>
        <a:srgbClr val="333333"/>
      </a:dk1>
      <a:lt1>
        <a:srgbClr val="FFFFFF"/>
      </a:lt1>
      <a:dk2>
        <a:srgbClr val="A51E37"/>
      </a:dk2>
      <a:lt2>
        <a:srgbClr val="2D2015"/>
      </a:lt2>
      <a:accent1>
        <a:srgbClr val="ADB3B7"/>
      </a:accent1>
      <a:accent2>
        <a:srgbClr val="B4A069"/>
      </a:accent2>
      <a:accent3>
        <a:srgbClr val="FFFFFF"/>
      </a:accent3>
      <a:accent4>
        <a:srgbClr val="2A2A2A"/>
      </a:accent4>
      <a:accent5>
        <a:srgbClr val="D3D6D8"/>
      </a:accent5>
      <a:accent6>
        <a:srgbClr val="A3915E"/>
      </a:accent6>
      <a:hlink>
        <a:srgbClr val="32414B"/>
      </a:hlink>
      <a:folHlink>
        <a:srgbClr val="A51E37"/>
      </a:folHlink>
    </a:clrScheme>
    <a:fontScheme name="UT_MAST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DE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DE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UT_MASTER 1">
        <a:dk1>
          <a:srgbClr val="333333"/>
        </a:dk1>
        <a:lt1>
          <a:srgbClr val="FFFFFF"/>
        </a:lt1>
        <a:dk2>
          <a:srgbClr val="A51E37"/>
        </a:dk2>
        <a:lt2>
          <a:srgbClr val="2D2015"/>
        </a:lt2>
        <a:accent1>
          <a:srgbClr val="ADB3B7"/>
        </a:accent1>
        <a:accent2>
          <a:srgbClr val="B4A069"/>
        </a:accent2>
        <a:accent3>
          <a:srgbClr val="FFFFFF"/>
        </a:accent3>
        <a:accent4>
          <a:srgbClr val="2A2A2A"/>
        </a:accent4>
        <a:accent5>
          <a:srgbClr val="D3D6D8"/>
        </a:accent5>
        <a:accent6>
          <a:srgbClr val="A3915E"/>
        </a:accent6>
        <a:hlink>
          <a:srgbClr val="32414B"/>
        </a:hlink>
        <a:folHlink>
          <a:srgbClr val="A51E3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UT_MASTER">
  <a:themeElements>
    <a:clrScheme name="1_UT_MASTER 1">
      <a:dk1>
        <a:srgbClr val="333333"/>
      </a:dk1>
      <a:lt1>
        <a:srgbClr val="FFFFFF"/>
      </a:lt1>
      <a:dk2>
        <a:srgbClr val="A51E37"/>
      </a:dk2>
      <a:lt2>
        <a:srgbClr val="2D2015"/>
      </a:lt2>
      <a:accent1>
        <a:srgbClr val="ADB3B7"/>
      </a:accent1>
      <a:accent2>
        <a:srgbClr val="B4A069"/>
      </a:accent2>
      <a:accent3>
        <a:srgbClr val="FFFFFF"/>
      </a:accent3>
      <a:accent4>
        <a:srgbClr val="2A2A2A"/>
      </a:accent4>
      <a:accent5>
        <a:srgbClr val="D3D6D8"/>
      </a:accent5>
      <a:accent6>
        <a:srgbClr val="A3915E"/>
      </a:accent6>
      <a:hlink>
        <a:srgbClr val="32414B"/>
      </a:hlink>
      <a:folHlink>
        <a:srgbClr val="A51E37"/>
      </a:folHlink>
    </a:clrScheme>
    <a:fontScheme name="1_UT_MAST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DE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DE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1_UT_MASTER 1">
        <a:dk1>
          <a:srgbClr val="333333"/>
        </a:dk1>
        <a:lt1>
          <a:srgbClr val="FFFFFF"/>
        </a:lt1>
        <a:dk2>
          <a:srgbClr val="A51E37"/>
        </a:dk2>
        <a:lt2>
          <a:srgbClr val="2D2015"/>
        </a:lt2>
        <a:accent1>
          <a:srgbClr val="ADB3B7"/>
        </a:accent1>
        <a:accent2>
          <a:srgbClr val="B4A069"/>
        </a:accent2>
        <a:accent3>
          <a:srgbClr val="FFFFFF"/>
        </a:accent3>
        <a:accent4>
          <a:srgbClr val="2A2A2A"/>
        </a:accent4>
        <a:accent5>
          <a:srgbClr val="D3D6D8"/>
        </a:accent5>
        <a:accent6>
          <a:srgbClr val="A3915E"/>
        </a:accent6>
        <a:hlink>
          <a:srgbClr val="32414B"/>
        </a:hlink>
        <a:folHlink>
          <a:srgbClr val="A51E3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3039</TotalTime>
  <Words>407</Words>
  <Application>Microsoft Macintosh PowerPoint</Application>
  <PresentationFormat>Custom</PresentationFormat>
  <Paragraphs>133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 Narrow</vt:lpstr>
      <vt:lpstr>Arial</vt:lpstr>
      <vt:lpstr>Consolas</vt:lpstr>
      <vt:lpstr>UT_MASTER</vt:lpstr>
      <vt:lpstr>1_UT_MASTER</vt:lpstr>
      <vt:lpstr>In search of origins of curiosity</vt:lpstr>
    </vt:vector>
  </TitlesOfParts>
  <Company>BBDO Services GmbH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Headline (max. zweizeilig/linksbündig) Headline (Ausrichtung am Fuß) 28 / 32 p</dc:title>
  <dc:creator>christian zander</dc:creator>
  <cp:lastModifiedBy>Alex Ten</cp:lastModifiedBy>
  <cp:revision>44</cp:revision>
  <dcterms:created xsi:type="dcterms:W3CDTF">2010-09-13T12:09:07Z</dcterms:created>
  <dcterms:modified xsi:type="dcterms:W3CDTF">2024-07-12T15:53:52Z</dcterms:modified>
</cp:coreProperties>
</file>